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0" r:id="rId5"/>
    <p:sldId id="267" r:id="rId6"/>
    <p:sldId id="268" r:id="rId7"/>
    <p:sldId id="269" r:id="rId8"/>
    <p:sldId id="260" r:id="rId9"/>
    <p:sldId id="259" r:id="rId10"/>
    <p:sldId id="261" r:id="rId11"/>
    <p:sldId id="262" r:id="rId12"/>
    <p:sldId id="264" r:id="rId13"/>
    <p:sldId id="266" r:id="rId14"/>
  </p:sldIdLst>
  <p:sldSz cx="18288000" cy="10287000"/>
  <p:notesSz cx="6858000" cy="9144000"/>
  <p:embeddedFontLst>
    <p:embeddedFont>
      <p:font typeface="Microsoft JhengHei UI" panose="020B0604030504040204" pitchFamily="34" charset="-120"/>
      <p:regular r:id="rId15"/>
      <p:bold r:id="rId16"/>
    </p:embeddedFont>
    <p:embeddedFont>
      <p:font typeface="Yu Gothic UI Semibold" panose="020B0700000000000000" pitchFamily="34" charset="-128"/>
      <p:bold r:id="rId17"/>
    </p:embeddedFont>
    <p:embeddedFont>
      <p:font typeface="Cambria Math" panose="02040503050406030204" pitchFamily="18" charset="0"/>
      <p:regular r:id="rId18"/>
    </p:embeddedFont>
    <p:embeddedFont>
      <p:font typeface="Lilita One" panose="02010600030101010101" charset="0"/>
      <p:regular r:id="rId19"/>
    </p:embeddedFont>
    <p:embeddedFont>
      <p:font typeface="One Little Font" panose="02010600030101010101" charset="0"/>
      <p:regular r:id="rId20"/>
    </p:embeddedFont>
    <p:embeddedFont>
      <p:font typeface="One Little Font Bold" panose="02010600030101010101" charset="0"/>
      <p:regular r:id="rId21"/>
    </p:embeddedFont>
    <p:embeddedFont>
      <p:font typeface="Tahoma" panose="020B0604030504040204" pitchFamily="34" charset="0"/>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437"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777" b="-4777"/>
            </a:stretch>
          </a:blipFill>
        </p:spPr>
      </p:sp>
      <p:sp>
        <p:nvSpPr>
          <p:cNvPr id="3" name="Freeform 3"/>
          <p:cNvSpPr/>
          <p:nvPr/>
        </p:nvSpPr>
        <p:spPr>
          <a:xfrm>
            <a:off x="15211586" y="1258100"/>
            <a:ext cx="5051575" cy="8543891"/>
          </a:xfrm>
          <a:custGeom>
            <a:avLst/>
            <a:gdLst/>
            <a:ahLst/>
            <a:cxnLst/>
            <a:rect l="l" t="t" r="r" b="b"/>
            <a:pathLst>
              <a:path w="5051575" h="8543891">
                <a:moveTo>
                  <a:pt x="0" y="0"/>
                </a:moveTo>
                <a:lnTo>
                  <a:pt x="5051575" y="0"/>
                </a:lnTo>
                <a:lnTo>
                  <a:pt x="5051575" y="8543891"/>
                </a:lnTo>
                <a:lnTo>
                  <a:pt x="0" y="8543891"/>
                </a:lnTo>
                <a:lnTo>
                  <a:pt x="0" y="0"/>
                </a:lnTo>
                <a:close/>
              </a:path>
            </a:pathLst>
          </a:custGeom>
          <a:blipFill>
            <a:blip r:embed="rId3"/>
            <a:stretch>
              <a:fillRect/>
            </a:stretch>
          </a:blipFill>
        </p:spPr>
      </p:sp>
      <p:sp>
        <p:nvSpPr>
          <p:cNvPr id="4" name="Freeform 4"/>
          <p:cNvSpPr/>
          <p:nvPr/>
        </p:nvSpPr>
        <p:spPr>
          <a:xfrm>
            <a:off x="-784785" y="5530045"/>
            <a:ext cx="19274505" cy="9010831"/>
          </a:xfrm>
          <a:custGeom>
            <a:avLst/>
            <a:gdLst/>
            <a:ahLst/>
            <a:cxnLst/>
            <a:rect l="l" t="t" r="r" b="b"/>
            <a:pathLst>
              <a:path w="19274505" h="9010831">
                <a:moveTo>
                  <a:pt x="0" y="0"/>
                </a:moveTo>
                <a:lnTo>
                  <a:pt x="19274505" y="0"/>
                </a:lnTo>
                <a:lnTo>
                  <a:pt x="19274505" y="9010832"/>
                </a:lnTo>
                <a:lnTo>
                  <a:pt x="0" y="9010832"/>
                </a:lnTo>
                <a:lnTo>
                  <a:pt x="0" y="0"/>
                </a:lnTo>
                <a:close/>
              </a:path>
            </a:pathLst>
          </a:custGeom>
          <a:blipFill>
            <a:blip r:embed="rId4"/>
            <a:stretch>
              <a:fillRect/>
            </a:stretch>
          </a:blipFill>
        </p:spPr>
      </p:sp>
      <p:sp>
        <p:nvSpPr>
          <p:cNvPr id="5" name="Freeform 5"/>
          <p:cNvSpPr/>
          <p:nvPr/>
        </p:nvSpPr>
        <p:spPr>
          <a:xfrm>
            <a:off x="-3087507" y="601646"/>
            <a:ext cx="6757559" cy="5414494"/>
          </a:xfrm>
          <a:custGeom>
            <a:avLst/>
            <a:gdLst/>
            <a:ahLst/>
            <a:cxnLst/>
            <a:rect l="l" t="t" r="r" b="b"/>
            <a:pathLst>
              <a:path w="6757559" h="5414494">
                <a:moveTo>
                  <a:pt x="0" y="0"/>
                </a:moveTo>
                <a:lnTo>
                  <a:pt x="6757559" y="0"/>
                </a:lnTo>
                <a:lnTo>
                  <a:pt x="6757559" y="5414494"/>
                </a:lnTo>
                <a:lnTo>
                  <a:pt x="0" y="5414494"/>
                </a:lnTo>
                <a:lnTo>
                  <a:pt x="0" y="0"/>
                </a:lnTo>
                <a:close/>
              </a:path>
            </a:pathLst>
          </a:custGeom>
          <a:blipFill>
            <a:blip r:embed="rId5"/>
            <a:stretch>
              <a:fillRect/>
            </a:stretch>
          </a:blipFill>
        </p:spPr>
      </p:sp>
      <p:sp>
        <p:nvSpPr>
          <p:cNvPr id="6" name="Freeform 6"/>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6"/>
            <a:stretch>
              <a:fillRect/>
            </a:stretch>
          </a:blipFill>
        </p:spPr>
      </p:sp>
      <p:sp>
        <p:nvSpPr>
          <p:cNvPr id="7" name="Freeform 7"/>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7"/>
            <a:stretch>
              <a:fillRect/>
            </a:stretch>
          </a:blipFill>
        </p:spPr>
      </p:sp>
      <p:sp>
        <p:nvSpPr>
          <p:cNvPr id="8" name="TextBox 8"/>
          <p:cNvSpPr txBox="1"/>
          <p:nvPr/>
        </p:nvSpPr>
        <p:spPr>
          <a:xfrm>
            <a:off x="3944058" y="1028700"/>
            <a:ext cx="9996443" cy="4693593"/>
          </a:xfrm>
          <a:prstGeom prst="rect">
            <a:avLst/>
          </a:prstGeom>
        </p:spPr>
        <p:txBody>
          <a:bodyPr lIns="0" tIns="0" rIns="0" bIns="0" rtlCol="0" anchor="t">
            <a:spAutoFit/>
          </a:bodyPr>
          <a:lstStyle/>
          <a:p>
            <a:pPr algn="ctr">
              <a:lnSpc>
                <a:spcPts val="12166"/>
              </a:lnSpc>
            </a:pPr>
            <a:r>
              <a:rPr lang="en-US" sz="13082" dirty="0">
                <a:solidFill>
                  <a:srgbClr val="257167"/>
                </a:solidFill>
                <a:latin typeface="Lilita One"/>
                <a:ea typeface="Lilita One"/>
                <a:cs typeface="Lilita One"/>
                <a:sym typeface="Lilita One"/>
              </a:rPr>
              <a:t> </a:t>
            </a:r>
            <a:endParaRPr lang="en-US" altLang="zh-CN" sz="13082" dirty="0">
              <a:solidFill>
                <a:srgbClr val="257167"/>
              </a:solidFill>
              <a:latin typeface="Lilita One"/>
              <a:ea typeface="Lilita One"/>
              <a:cs typeface="Lilita One"/>
              <a:sym typeface="Lilita One"/>
            </a:endParaRPr>
          </a:p>
          <a:p>
            <a:pPr algn="ctr">
              <a:lnSpc>
                <a:spcPts val="12166"/>
              </a:lnSpc>
            </a:pPr>
            <a:r>
              <a:rPr lang="en-US" sz="13082" dirty="0">
                <a:solidFill>
                  <a:srgbClr val="257167"/>
                </a:solidFill>
                <a:latin typeface="Lilita One"/>
                <a:ea typeface="Lilita One"/>
                <a:cs typeface="Lilita One"/>
                <a:sym typeface="Lilita One"/>
              </a:rPr>
              <a:t>GROUP</a:t>
            </a:r>
          </a:p>
          <a:p>
            <a:pPr algn="ctr">
              <a:lnSpc>
                <a:spcPts val="12166"/>
              </a:lnSpc>
            </a:pPr>
            <a:r>
              <a:rPr lang="en-US" sz="13082" dirty="0">
                <a:solidFill>
                  <a:srgbClr val="257167"/>
                </a:solidFill>
                <a:latin typeface="Lilita One"/>
                <a:ea typeface="Lilita One"/>
                <a:cs typeface="Lilita One"/>
                <a:sym typeface="Lilita One"/>
              </a:rPr>
              <a:t>PROJECT</a:t>
            </a:r>
          </a:p>
        </p:txBody>
      </p:sp>
      <p:sp>
        <p:nvSpPr>
          <p:cNvPr id="9" name="TextBox 9"/>
          <p:cNvSpPr txBox="1"/>
          <p:nvPr/>
        </p:nvSpPr>
        <p:spPr>
          <a:xfrm>
            <a:off x="4816901" y="5885205"/>
            <a:ext cx="8621244" cy="756617"/>
          </a:xfrm>
          <a:prstGeom prst="rect">
            <a:avLst/>
          </a:prstGeom>
        </p:spPr>
        <p:txBody>
          <a:bodyPr lIns="0" tIns="0" rIns="0" bIns="0" rtlCol="0" anchor="t">
            <a:spAutoFit/>
          </a:bodyPr>
          <a:lstStyle/>
          <a:p>
            <a:pPr algn="ctr">
              <a:lnSpc>
                <a:spcPts val="5934"/>
              </a:lnSpc>
              <a:spcBef>
                <a:spcPct val="0"/>
              </a:spcBef>
            </a:pPr>
            <a:r>
              <a:rPr lang="en-US" sz="4238" dirty="0">
                <a:solidFill>
                  <a:srgbClr val="000000"/>
                </a:solidFill>
                <a:latin typeface="One Little Font"/>
                <a:ea typeface="One Little Font"/>
                <a:cs typeface="One Little Font"/>
                <a:sym typeface="One Little Font"/>
              </a:rPr>
              <a:t>Presented by </a:t>
            </a:r>
            <a:r>
              <a:rPr lang="en-US" altLang="zh-CN" sz="4238" dirty="0">
                <a:solidFill>
                  <a:srgbClr val="000000"/>
                </a:solidFill>
                <a:latin typeface="One Little Font"/>
                <a:ea typeface="One Little Font"/>
                <a:cs typeface="One Little Font"/>
                <a:sym typeface="One Little Font"/>
              </a:rPr>
              <a:t>G04</a:t>
            </a:r>
            <a:endParaRPr lang="en-US" sz="4238" dirty="0">
              <a:solidFill>
                <a:srgbClr val="000000"/>
              </a:solidFill>
              <a:latin typeface="One Little Font"/>
              <a:ea typeface="One Little Font"/>
              <a:cs typeface="One Little Font"/>
              <a:sym typeface="One Little Fon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2128" y="-80851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777" b="-4777"/>
            </a:stretch>
          </a:blipFill>
        </p:spPr>
      </p:sp>
      <p:sp>
        <p:nvSpPr>
          <p:cNvPr id="3" name="Freeform 3"/>
          <p:cNvSpPr/>
          <p:nvPr/>
        </p:nvSpPr>
        <p:spPr>
          <a:xfrm>
            <a:off x="-302128" y="4881248"/>
            <a:ext cx="18892255" cy="8910430"/>
          </a:xfrm>
          <a:custGeom>
            <a:avLst/>
            <a:gdLst/>
            <a:ahLst/>
            <a:cxnLst/>
            <a:rect l="l" t="t" r="r" b="b"/>
            <a:pathLst>
              <a:path w="18892255" h="8910430">
                <a:moveTo>
                  <a:pt x="0" y="0"/>
                </a:moveTo>
                <a:lnTo>
                  <a:pt x="18892256" y="0"/>
                </a:lnTo>
                <a:lnTo>
                  <a:pt x="18892256" y="8910431"/>
                </a:lnTo>
                <a:lnTo>
                  <a:pt x="0" y="8910431"/>
                </a:lnTo>
                <a:lnTo>
                  <a:pt x="0" y="0"/>
                </a:lnTo>
                <a:close/>
              </a:path>
            </a:pathLst>
          </a:custGeom>
          <a:blipFill>
            <a:blip r:embed="rId3"/>
            <a:stretch>
              <a:fillRect/>
            </a:stretch>
          </a:blipFill>
        </p:spPr>
      </p:sp>
      <p:grpSp>
        <p:nvGrpSpPr>
          <p:cNvPr id="4" name="Group 4"/>
          <p:cNvGrpSpPr/>
          <p:nvPr/>
        </p:nvGrpSpPr>
        <p:grpSpPr>
          <a:xfrm>
            <a:off x="1265022" y="4011444"/>
            <a:ext cx="4846707" cy="3100181"/>
            <a:chOff x="0" y="0"/>
            <a:chExt cx="976437" cy="913743"/>
          </a:xfrm>
        </p:grpSpPr>
        <p:sp>
          <p:nvSpPr>
            <p:cNvPr id="5" name="Freeform 5"/>
            <p:cNvSpPr/>
            <p:nvPr/>
          </p:nvSpPr>
          <p:spPr>
            <a:xfrm>
              <a:off x="0" y="0"/>
              <a:ext cx="976437" cy="913743"/>
            </a:xfrm>
            <a:custGeom>
              <a:avLst/>
              <a:gdLst/>
              <a:ahLst/>
              <a:cxnLst/>
              <a:rect l="l" t="t" r="r" b="b"/>
              <a:pathLst>
                <a:path w="976437" h="913743">
                  <a:moveTo>
                    <a:pt x="54310" y="0"/>
                  </a:moveTo>
                  <a:lnTo>
                    <a:pt x="922127" y="0"/>
                  </a:lnTo>
                  <a:cubicBezTo>
                    <a:pt x="952122" y="0"/>
                    <a:pt x="976437" y="24315"/>
                    <a:pt x="976437" y="54310"/>
                  </a:cubicBezTo>
                  <a:lnTo>
                    <a:pt x="976437" y="859432"/>
                  </a:lnTo>
                  <a:cubicBezTo>
                    <a:pt x="976437" y="889427"/>
                    <a:pt x="952122" y="913743"/>
                    <a:pt x="922127" y="913743"/>
                  </a:cubicBezTo>
                  <a:lnTo>
                    <a:pt x="54310" y="913743"/>
                  </a:lnTo>
                  <a:cubicBezTo>
                    <a:pt x="24315" y="913743"/>
                    <a:pt x="0" y="889427"/>
                    <a:pt x="0" y="859432"/>
                  </a:cubicBezTo>
                  <a:lnTo>
                    <a:pt x="0" y="54310"/>
                  </a:lnTo>
                  <a:cubicBezTo>
                    <a:pt x="0" y="24315"/>
                    <a:pt x="24315" y="0"/>
                    <a:pt x="54310" y="0"/>
                  </a:cubicBezTo>
                  <a:close/>
                </a:path>
              </a:pathLst>
            </a:custGeom>
            <a:solidFill>
              <a:srgbClr val="FFFFFF"/>
            </a:solidFill>
          </p:spPr>
          <p:txBody>
            <a:bodyPr/>
            <a:lstStyle/>
            <a:p>
              <a:endParaRPr lang="zh-CN" altLang="en-US" dirty="0"/>
            </a:p>
          </p:txBody>
        </p:sp>
        <p:sp>
          <p:nvSpPr>
            <p:cNvPr id="6" name="TextBox 6"/>
            <p:cNvSpPr txBox="1"/>
            <p:nvPr/>
          </p:nvSpPr>
          <p:spPr>
            <a:xfrm>
              <a:off x="0" y="-38100"/>
              <a:ext cx="976437" cy="95184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531417" y="4011444"/>
            <a:ext cx="4846707" cy="2954018"/>
            <a:chOff x="0" y="0"/>
            <a:chExt cx="976437" cy="913743"/>
          </a:xfrm>
        </p:grpSpPr>
        <p:sp>
          <p:nvSpPr>
            <p:cNvPr id="11" name="Freeform 11"/>
            <p:cNvSpPr/>
            <p:nvPr/>
          </p:nvSpPr>
          <p:spPr>
            <a:xfrm>
              <a:off x="0" y="0"/>
              <a:ext cx="976437" cy="913743"/>
            </a:xfrm>
            <a:custGeom>
              <a:avLst/>
              <a:gdLst/>
              <a:ahLst/>
              <a:cxnLst/>
              <a:rect l="l" t="t" r="r" b="b"/>
              <a:pathLst>
                <a:path w="976437" h="913743">
                  <a:moveTo>
                    <a:pt x="54310" y="0"/>
                  </a:moveTo>
                  <a:lnTo>
                    <a:pt x="922127" y="0"/>
                  </a:lnTo>
                  <a:cubicBezTo>
                    <a:pt x="952122" y="0"/>
                    <a:pt x="976437" y="24315"/>
                    <a:pt x="976437" y="54310"/>
                  </a:cubicBezTo>
                  <a:lnTo>
                    <a:pt x="976437" y="859432"/>
                  </a:lnTo>
                  <a:cubicBezTo>
                    <a:pt x="976437" y="889427"/>
                    <a:pt x="952122" y="913743"/>
                    <a:pt x="922127" y="913743"/>
                  </a:cubicBezTo>
                  <a:lnTo>
                    <a:pt x="54310" y="913743"/>
                  </a:lnTo>
                  <a:cubicBezTo>
                    <a:pt x="24315" y="913743"/>
                    <a:pt x="0" y="889427"/>
                    <a:pt x="0" y="859432"/>
                  </a:cubicBezTo>
                  <a:lnTo>
                    <a:pt x="0" y="54310"/>
                  </a:lnTo>
                  <a:cubicBezTo>
                    <a:pt x="0" y="24315"/>
                    <a:pt x="24315" y="0"/>
                    <a:pt x="54310" y="0"/>
                  </a:cubicBezTo>
                  <a:close/>
                </a:path>
              </a:pathLst>
            </a:custGeom>
            <a:solidFill>
              <a:srgbClr val="FFFFFF"/>
            </a:solidFill>
          </p:spPr>
        </p:sp>
        <p:sp>
          <p:nvSpPr>
            <p:cNvPr id="12" name="TextBox 12"/>
            <p:cNvSpPr txBox="1"/>
            <p:nvPr/>
          </p:nvSpPr>
          <p:spPr>
            <a:xfrm>
              <a:off x="0" y="-38100"/>
              <a:ext cx="976437" cy="951843"/>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4"/>
            <a:stretch>
              <a:fillRect/>
            </a:stretch>
          </a:blipFill>
        </p:spPr>
      </p:sp>
      <p:sp>
        <p:nvSpPr>
          <p:cNvPr id="14" name="Freeform 14"/>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5"/>
            <a:stretch>
              <a:fillRect/>
            </a:stretch>
          </a:blipFill>
        </p:spPr>
      </p:sp>
      <p:sp>
        <p:nvSpPr>
          <p:cNvPr id="15" name="TextBox 15"/>
          <p:cNvSpPr txBox="1"/>
          <p:nvPr/>
        </p:nvSpPr>
        <p:spPr>
          <a:xfrm>
            <a:off x="5840287" y="1209675"/>
            <a:ext cx="6607426" cy="884858"/>
          </a:xfrm>
          <a:prstGeom prst="rect">
            <a:avLst/>
          </a:prstGeom>
        </p:spPr>
        <p:txBody>
          <a:bodyPr lIns="0" tIns="0" rIns="0" bIns="0" rtlCol="0" anchor="t">
            <a:spAutoFit/>
          </a:bodyPr>
          <a:lstStyle/>
          <a:p>
            <a:pPr marL="0" lvl="0" indent="0" algn="ctr">
              <a:lnSpc>
                <a:spcPts val="6937"/>
              </a:lnSpc>
              <a:spcBef>
                <a:spcPct val="0"/>
              </a:spcBef>
            </a:pPr>
            <a:r>
              <a:rPr lang="en-US" altLang="zh-CN" sz="7459" u="none" strike="noStrike" dirty="0">
                <a:solidFill>
                  <a:srgbClr val="257167"/>
                </a:solidFill>
                <a:latin typeface="Lilita One"/>
                <a:ea typeface="Lilita One"/>
                <a:cs typeface="Lilita One"/>
                <a:sym typeface="Lilita One"/>
              </a:rPr>
              <a:t>Back-end</a:t>
            </a:r>
            <a:endParaRPr lang="en-US" sz="7459" u="none" strike="noStrike" dirty="0">
              <a:solidFill>
                <a:srgbClr val="257167"/>
              </a:solidFill>
              <a:latin typeface="Lilita One"/>
              <a:ea typeface="Lilita One"/>
              <a:cs typeface="Lilita One"/>
              <a:sym typeface="Lilita One"/>
            </a:endParaRPr>
          </a:p>
        </p:txBody>
      </p:sp>
      <p:sp>
        <p:nvSpPr>
          <p:cNvPr id="17" name="TextBox 17"/>
          <p:cNvSpPr txBox="1"/>
          <p:nvPr/>
        </p:nvSpPr>
        <p:spPr>
          <a:xfrm>
            <a:off x="1968631" y="2912745"/>
            <a:ext cx="3697027" cy="641201"/>
          </a:xfrm>
          <a:prstGeom prst="rect">
            <a:avLst/>
          </a:prstGeom>
        </p:spPr>
        <p:txBody>
          <a:bodyPr wrap="square" lIns="0" tIns="0" rIns="0" bIns="0" rtlCol="0" anchor="t">
            <a:spAutoFit/>
          </a:bodyPr>
          <a:lstStyle/>
          <a:p>
            <a:pPr algn="ctr">
              <a:lnSpc>
                <a:spcPts val="4986"/>
              </a:lnSpc>
              <a:spcBef>
                <a:spcPct val="0"/>
              </a:spcBef>
            </a:pPr>
            <a:r>
              <a:rPr lang="en-US" altLang="zh-CN" sz="3561" b="1" dirty="0">
                <a:solidFill>
                  <a:schemeClr val="accent3">
                    <a:lumMod val="60000"/>
                    <a:lumOff val="40000"/>
                  </a:schemeClr>
                </a:solidFill>
                <a:latin typeface="One Little Font Bold"/>
              </a:rPr>
              <a:t>GPS Service-Layer</a:t>
            </a:r>
            <a:endParaRPr lang="en-US" sz="3561" b="1" dirty="0">
              <a:solidFill>
                <a:schemeClr val="accent3">
                  <a:lumMod val="60000"/>
                  <a:lumOff val="40000"/>
                </a:schemeClr>
              </a:solidFill>
              <a:latin typeface="One Little Font Bold"/>
              <a:sym typeface="One Little Font Bold"/>
            </a:endParaRPr>
          </a:p>
        </p:txBody>
      </p:sp>
      <p:sp>
        <p:nvSpPr>
          <p:cNvPr id="18" name="TextBox 18"/>
          <p:cNvSpPr txBox="1"/>
          <p:nvPr/>
        </p:nvSpPr>
        <p:spPr>
          <a:xfrm>
            <a:off x="7215888" y="2850708"/>
            <a:ext cx="3846879" cy="641201"/>
          </a:xfrm>
          <a:prstGeom prst="rect">
            <a:avLst/>
          </a:prstGeom>
        </p:spPr>
        <p:txBody>
          <a:bodyPr wrap="square" lIns="0" tIns="0" rIns="0" bIns="0" rtlCol="0" anchor="t">
            <a:spAutoFit/>
          </a:bodyPr>
          <a:lstStyle/>
          <a:p>
            <a:pPr marL="0" lvl="0" indent="0" algn="ctr">
              <a:lnSpc>
                <a:spcPts val="4986"/>
              </a:lnSpc>
              <a:spcBef>
                <a:spcPct val="0"/>
              </a:spcBef>
            </a:pPr>
            <a:r>
              <a:rPr lang="en-US" sz="3561" b="1" u="none" strike="noStrike" dirty="0">
                <a:solidFill>
                  <a:schemeClr val="accent3">
                    <a:lumMod val="60000"/>
                    <a:lumOff val="40000"/>
                  </a:schemeClr>
                </a:solidFill>
                <a:latin typeface="One Little Font Bold"/>
                <a:ea typeface="One Little Font Bold"/>
                <a:cs typeface="One Little Font Bold"/>
                <a:sym typeface="One Little Font Bold"/>
              </a:rPr>
              <a:t>Execution Singleton</a:t>
            </a:r>
          </a:p>
        </p:txBody>
      </p:sp>
      <p:sp>
        <p:nvSpPr>
          <p:cNvPr id="19" name="TextBox 19"/>
          <p:cNvSpPr txBox="1"/>
          <p:nvPr/>
        </p:nvSpPr>
        <p:spPr>
          <a:xfrm>
            <a:off x="13327374" y="2963543"/>
            <a:ext cx="2790336" cy="641201"/>
          </a:xfrm>
          <a:prstGeom prst="rect">
            <a:avLst/>
          </a:prstGeom>
        </p:spPr>
        <p:txBody>
          <a:bodyPr lIns="0" tIns="0" rIns="0" bIns="0" rtlCol="0" anchor="t">
            <a:spAutoFit/>
          </a:bodyPr>
          <a:lstStyle/>
          <a:p>
            <a:pPr marL="0" lvl="0" indent="0" algn="ctr">
              <a:lnSpc>
                <a:spcPts val="4986"/>
              </a:lnSpc>
              <a:spcBef>
                <a:spcPct val="0"/>
              </a:spcBef>
            </a:pPr>
            <a:r>
              <a:rPr lang="en-US" sz="3561" b="1" u="none" strike="noStrike" dirty="0" err="1">
                <a:solidFill>
                  <a:schemeClr val="accent3">
                    <a:lumMod val="60000"/>
                    <a:lumOff val="40000"/>
                  </a:schemeClr>
                </a:solidFill>
                <a:latin typeface="One Little Font Bold"/>
                <a:ea typeface="One Little Font Bold"/>
                <a:cs typeface="One Little Font Bold"/>
                <a:sym typeface="One Little Font Bold"/>
              </a:rPr>
              <a:t>CSVParser</a:t>
            </a:r>
            <a:r>
              <a:rPr lang="en-US" sz="3561" b="1" u="none" strike="noStrike" dirty="0">
                <a:solidFill>
                  <a:schemeClr val="accent3">
                    <a:lumMod val="60000"/>
                    <a:lumOff val="40000"/>
                  </a:schemeClr>
                </a:solidFill>
                <a:latin typeface="One Little Font Bold"/>
                <a:ea typeface="One Little Font Bold"/>
                <a:cs typeface="One Little Font Bold"/>
                <a:sym typeface="One Little Font Bold"/>
              </a:rPr>
              <a:t> DAO</a:t>
            </a:r>
          </a:p>
        </p:txBody>
      </p:sp>
      <p:sp>
        <p:nvSpPr>
          <p:cNvPr id="21" name="TextBox 21"/>
          <p:cNvSpPr txBox="1"/>
          <p:nvPr/>
        </p:nvSpPr>
        <p:spPr>
          <a:xfrm>
            <a:off x="12447713" y="3882190"/>
            <a:ext cx="4116693" cy="512961"/>
          </a:xfrm>
          <a:prstGeom prst="rect">
            <a:avLst/>
          </a:prstGeom>
        </p:spPr>
        <p:txBody>
          <a:bodyPr lIns="0" tIns="0" rIns="0" bIns="0" rtlCol="0" anchor="t">
            <a:spAutoFit/>
          </a:bodyPr>
          <a:lstStyle/>
          <a:p>
            <a:pPr marL="0" lvl="0" indent="0" algn="l">
              <a:lnSpc>
                <a:spcPts val="3956"/>
              </a:lnSpc>
              <a:spcBef>
                <a:spcPct val="0"/>
              </a:spcBef>
            </a:pPr>
            <a:endParaRPr lang="en-US" sz="2826" u="none" strike="noStrike" dirty="0">
              <a:solidFill>
                <a:srgbClr val="000000"/>
              </a:solidFill>
              <a:latin typeface="One Little Font"/>
              <a:ea typeface="One Little Font"/>
              <a:cs typeface="One Little Font"/>
              <a:sym typeface="One Little Font"/>
            </a:endParaRPr>
          </a:p>
        </p:txBody>
      </p:sp>
      <p:sp>
        <p:nvSpPr>
          <p:cNvPr id="22" name="Rectangle 1">
            <a:extLst>
              <a:ext uri="{FF2B5EF4-FFF2-40B4-BE49-F238E27FC236}">
                <a16:creationId xmlns:a16="http://schemas.microsoft.com/office/drawing/2014/main" id="{E6FB759F-4E5F-06A0-A101-1EF3E230E474}"/>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4" name="文本框 23">
            <a:extLst>
              <a:ext uri="{FF2B5EF4-FFF2-40B4-BE49-F238E27FC236}">
                <a16:creationId xmlns:a16="http://schemas.microsoft.com/office/drawing/2014/main" id="{03153A86-4554-D9E6-EE77-D8B714E62B0B}"/>
              </a:ext>
            </a:extLst>
          </p:cNvPr>
          <p:cNvSpPr txBox="1"/>
          <p:nvPr/>
        </p:nvSpPr>
        <p:spPr>
          <a:xfrm>
            <a:off x="1667745" y="4151854"/>
            <a:ext cx="4298798" cy="2585323"/>
          </a:xfrm>
          <a:prstGeom prst="rect">
            <a:avLst/>
          </a:prstGeom>
          <a:noFill/>
        </p:spPr>
        <p:txBody>
          <a:bodyPr wrap="square">
            <a:spAutoFit/>
          </a:bodyPr>
          <a:lstStyle/>
          <a:p>
            <a:r>
              <a:rPr lang="en-US" altLang="zh-CN" dirty="0">
                <a:latin typeface="Yu Gothic UI Semibold" panose="020B0700000000000000" pitchFamily="34" charset="-128"/>
                <a:ea typeface="Yu Gothic UI Semibold" panose="020B0700000000000000" pitchFamily="34" charset="-128"/>
              </a:rPr>
              <a:t>To engage with Location services, we separated the logic into a separate service for the application. This abstraction enforced a consistent interface through a </a:t>
            </a:r>
            <a:r>
              <a:rPr lang="en-US" altLang="zh-CN" dirty="0" err="1">
                <a:latin typeface="Yu Gothic UI Semibold" panose="020B0700000000000000" pitchFamily="34" charset="-128"/>
                <a:ea typeface="Yu Gothic UI Semibold" panose="020B0700000000000000" pitchFamily="34" charset="-128"/>
              </a:rPr>
              <a:t>service.getRecentLocation</a:t>
            </a:r>
            <a:r>
              <a:rPr lang="en-US" altLang="zh-CN" dirty="0">
                <a:latin typeface="Yu Gothic UI Semibold" panose="020B0700000000000000" pitchFamily="34" charset="-128"/>
                <a:ea typeface="Yu Gothic UI Semibold" panose="020B0700000000000000" pitchFamily="34" charset="-128"/>
              </a:rPr>
              <a:t>() function. Using a service pattern also allowed swift change from being a standalone background service to a bound service.</a:t>
            </a:r>
            <a:endParaRPr lang="zh-CN" altLang="en-US" dirty="0">
              <a:latin typeface="Yu Gothic UI Semibold" panose="020B0700000000000000" pitchFamily="34" charset="-128"/>
              <a:ea typeface="Yu Gothic UI Semibold" panose="020B0700000000000000" pitchFamily="34" charset="-128"/>
            </a:endParaRPr>
          </a:p>
        </p:txBody>
      </p:sp>
      <p:sp>
        <p:nvSpPr>
          <p:cNvPr id="26" name="文本框 25">
            <a:extLst>
              <a:ext uri="{FF2B5EF4-FFF2-40B4-BE49-F238E27FC236}">
                <a16:creationId xmlns:a16="http://schemas.microsoft.com/office/drawing/2014/main" id="{4340781E-2588-3A95-B031-51E93A087DCA}"/>
              </a:ext>
            </a:extLst>
          </p:cNvPr>
          <p:cNvSpPr txBox="1"/>
          <p:nvPr/>
        </p:nvSpPr>
        <p:spPr>
          <a:xfrm rot="10800000" flipV="1">
            <a:off x="6412359" y="8854560"/>
            <a:ext cx="5509101" cy="369332"/>
          </a:xfrm>
          <a:prstGeom prst="rect">
            <a:avLst/>
          </a:prstGeom>
          <a:noFill/>
        </p:spPr>
        <p:txBody>
          <a:bodyPr wrap="square">
            <a:spAutoFit/>
          </a:bodyPr>
          <a:lstStyle/>
          <a:p>
            <a:endParaRPr lang="zh-CN" altLang="en-US" dirty="0"/>
          </a:p>
        </p:txBody>
      </p:sp>
      <p:sp>
        <p:nvSpPr>
          <p:cNvPr id="27" name="Freeform 11">
            <a:extLst>
              <a:ext uri="{FF2B5EF4-FFF2-40B4-BE49-F238E27FC236}">
                <a16:creationId xmlns:a16="http://schemas.microsoft.com/office/drawing/2014/main" id="{1A8B3A39-9280-C25A-8567-0CF9A936E174}"/>
              </a:ext>
            </a:extLst>
          </p:cNvPr>
          <p:cNvSpPr/>
          <p:nvPr/>
        </p:nvSpPr>
        <p:spPr>
          <a:xfrm>
            <a:off x="6645715" y="4011444"/>
            <a:ext cx="4846707" cy="1847955"/>
          </a:xfrm>
          <a:custGeom>
            <a:avLst/>
            <a:gdLst/>
            <a:ahLst/>
            <a:cxnLst/>
            <a:rect l="l" t="t" r="r" b="b"/>
            <a:pathLst>
              <a:path w="976437" h="913743">
                <a:moveTo>
                  <a:pt x="54310" y="0"/>
                </a:moveTo>
                <a:lnTo>
                  <a:pt x="922127" y="0"/>
                </a:lnTo>
                <a:cubicBezTo>
                  <a:pt x="952122" y="0"/>
                  <a:pt x="976437" y="24315"/>
                  <a:pt x="976437" y="54310"/>
                </a:cubicBezTo>
                <a:lnTo>
                  <a:pt x="976437" y="859432"/>
                </a:lnTo>
                <a:cubicBezTo>
                  <a:pt x="976437" y="889427"/>
                  <a:pt x="952122" y="913743"/>
                  <a:pt x="922127" y="913743"/>
                </a:cubicBezTo>
                <a:lnTo>
                  <a:pt x="54310" y="913743"/>
                </a:lnTo>
                <a:cubicBezTo>
                  <a:pt x="24315" y="913743"/>
                  <a:pt x="0" y="889427"/>
                  <a:pt x="0" y="859432"/>
                </a:cubicBezTo>
                <a:lnTo>
                  <a:pt x="0" y="54310"/>
                </a:lnTo>
                <a:cubicBezTo>
                  <a:pt x="0" y="24315"/>
                  <a:pt x="24315" y="0"/>
                  <a:pt x="54310" y="0"/>
                </a:cubicBezTo>
                <a:close/>
              </a:path>
            </a:pathLst>
          </a:custGeom>
          <a:solidFill>
            <a:srgbClr val="FFFFFF"/>
          </a:solidFill>
        </p:spPr>
      </p:sp>
      <p:sp>
        <p:nvSpPr>
          <p:cNvPr id="28" name="文本框 27">
            <a:extLst>
              <a:ext uri="{FF2B5EF4-FFF2-40B4-BE49-F238E27FC236}">
                <a16:creationId xmlns:a16="http://schemas.microsoft.com/office/drawing/2014/main" id="{46CE4EF1-099F-0364-1EFF-E1123FDC59A1}"/>
              </a:ext>
            </a:extLst>
          </p:cNvPr>
          <p:cNvSpPr txBox="1"/>
          <p:nvPr/>
        </p:nvSpPr>
        <p:spPr>
          <a:xfrm>
            <a:off x="6919670" y="4334986"/>
            <a:ext cx="4298798" cy="923330"/>
          </a:xfrm>
          <a:prstGeom prst="rect">
            <a:avLst/>
          </a:prstGeom>
          <a:noFill/>
        </p:spPr>
        <p:txBody>
          <a:bodyPr wrap="square">
            <a:spAutoFit/>
          </a:bodyPr>
          <a:lstStyle/>
          <a:p>
            <a:r>
              <a:rPr lang="en-US" altLang="zh-CN" dirty="0">
                <a:latin typeface="Yu Gothic UI Semibold" panose="020B0700000000000000" pitchFamily="34" charset="-128"/>
                <a:ea typeface="Yu Gothic UI Semibold" panose="020B0700000000000000" pitchFamily="34" charset="-128"/>
              </a:rPr>
              <a:t>To ensure safety when multi-threading, we implemented a singleton instance of the Executor class. .</a:t>
            </a:r>
            <a:endParaRPr lang="zh-CN" altLang="en-US" dirty="0">
              <a:latin typeface="Yu Gothic UI Semibold" panose="020B0700000000000000" pitchFamily="34" charset="-128"/>
              <a:ea typeface="Yu Gothic UI Semibold" panose="020B0700000000000000" pitchFamily="34" charset="-128"/>
            </a:endParaRPr>
          </a:p>
        </p:txBody>
      </p:sp>
      <p:sp>
        <p:nvSpPr>
          <p:cNvPr id="30" name="文本框 29">
            <a:extLst>
              <a:ext uri="{FF2B5EF4-FFF2-40B4-BE49-F238E27FC236}">
                <a16:creationId xmlns:a16="http://schemas.microsoft.com/office/drawing/2014/main" id="{85690705-40EA-0F5F-84D7-71F1F5B16A7E}"/>
              </a:ext>
            </a:extLst>
          </p:cNvPr>
          <p:cNvSpPr txBox="1"/>
          <p:nvPr/>
        </p:nvSpPr>
        <p:spPr>
          <a:xfrm rot="10800000" flipV="1">
            <a:off x="13011246" y="4297085"/>
            <a:ext cx="4521896" cy="2585323"/>
          </a:xfrm>
          <a:prstGeom prst="rect">
            <a:avLst/>
          </a:prstGeom>
          <a:noFill/>
        </p:spPr>
        <p:txBody>
          <a:bodyPr wrap="square">
            <a:spAutoFit/>
          </a:bodyPr>
          <a:lstStyle/>
          <a:p>
            <a:pPr marL="0" lvl="2"/>
            <a:r>
              <a:rPr lang="en-US" altLang="zh-CN" dirty="0">
                <a:latin typeface="Yu Gothic UI Semibold" panose="020B0700000000000000" pitchFamily="34" charset="-128"/>
                <a:ea typeface="Yu Gothic UI Semibold" panose="020B0700000000000000" pitchFamily="34" charset="-128"/>
              </a:rPr>
              <a:t>It separates data access logic from the core business logic, improving maintainability and scalability.</a:t>
            </a:r>
          </a:p>
          <a:p>
            <a:pPr marL="0" lvl="2"/>
            <a:r>
              <a:rPr lang="en-US" altLang="zh-CN" dirty="0">
                <a:latin typeface="Yu Gothic UI Semibold" panose="020B0700000000000000" pitchFamily="34" charset="-128"/>
                <a:ea typeface="Yu Gothic UI Semibold" panose="020B0700000000000000" pitchFamily="34" charset="-128"/>
              </a:rPr>
              <a:t>And It makes it easier to switch between data sources without affecting the rest of the application. It Improves testability by allowing mock data sources during testing, making it easier to isolate and test individual components</a:t>
            </a:r>
            <a:r>
              <a:rPr lang="en-US" altLang="zh-CN" i="1" dirty="0"/>
              <a:t>.</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04" y="4244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777" b="-4777"/>
            </a:stretch>
          </a:blipFill>
        </p:spPr>
      </p:sp>
      <p:sp>
        <p:nvSpPr>
          <p:cNvPr id="3" name="TextBox 3"/>
          <p:cNvSpPr txBox="1"/>
          <p:nvPr/>
        </p:nvSpPr>
        <p:spPr>
          <a:xfrm>
            <a:off x="1469002" y="816370"/>
            <a:ext cx="7926011" cy="884858"/>
          </a:xfrm>
          <a:prstGeom prst="rect">
            <a:avLst/>
          </a:prstGeom>
        </p:spPr>
        <p:txBody>
          <a:bodyPr lIns="0" tIns="0" rIns="0" bIns="0" rtlCol="0" anchor="t">
            <a:spAutoFit/>
          </a:bodyPr>
          <a:lstStyle/>
          <a:p>
            <a:pPr marL="0" lvl="0" indent="0" algn="l">
              <a:lnSpc>
                <a:spcPts val="6937"/>
              </a:lnSpc>
              <a:spcBef>
                <a:spcPct val="0"/>
              </a:spcBef>
            </a:pPr>
            <a:r>
              <a:rPr lang="en-US" altLang="zh-CN" sz="7459" dirty="0">
                <a:solidFill>
                  <a:srgbClr val="257167"/>
                </a:solidFill>
                <a:latin typeface="Lilita One"/>
                <a:ea typeface="Lilita One"/>
                <a:cs typeface="Lilita One"/>
                <a:sym typeface="Lilita One"/>
              </a:rPr>
              <a:t>Data Structure</a:t>
            </a:r>
            <a:endParaRPr lang="en-US" sz="7459" dirty="0">
              <a:solidFill>
                <a:srgbClr val="257167"/>
              </a:solidFill>
              <a:latin typeface="Lilita One"/>
              <a:ea typeface="Lilita One"/>
              <a:cs typeface="Lilita One"/>
              <a:sym typeface="Lilita One"/>
            </a:endParaRPr>
          </a:p>
        </p:txBody>
      </p:sp>
      <p:sp>
        <p:nvSpPr>
          <p:cNvPr id="4" name="Freeform 4"/>
          <p:cNvSpPr/>
          <p:nvPr/>
        </p:nvSpPr>
        <p:spPr>
          <a:xfrm>
            <a:off x="1237826" y="4420138"/>
            <a:ext cx="17295702" cy="10886590"/>
          </a:xfrm>
          <a:custGeom>
            <a:avLst/>
            <a:gdLst/>
            <a:ahLst/>
            <a:cxnLst/>
            <a:rect l="l" t="t" r="r" b="b"/>
            <a:pathLst>
              <a:path w="17295702" h="10886590">
                <a:moveTo>
                  <a:pt x="0" y="0"/>
                </a:moveTo>
                <a:lnTo>
                  <a:pt x="17295702" y="0"/>
                </a:lnTo>
                <a:lnTo>
                  <a:pt x="17295702" y="10886589"/>
                </a:lnTo>
                <a:lnTo>
                  <a:pt x="0" y="10886589"/>
                </a:lnTo>
                <a:lnTo>
                  <a:pt x="0" y="0"/>
                </a:lnTo>
                <a:close/>
              </a:path>
            </a:pathLst>
          </a:custGeom>
          <a:blipFill>
            <a:blip r:embed="rId3"/>
            <a:stretch>
              <a:fillRect/>
            </a:stretch>
          </a:blipFill>
        </p:spPr>
      </p:sp>
      <p:sp>
        <p:nvSpPr>
          <p:cNvPr id="5" name="Freeform 5"/>
          <p:cNvSpPr/>
          <p:nvPr/>
        </p:nvSpPr>
        <p:spPr>
          <a:xfrm>
            <a:off x="12155114" y="971490"/>
            <a:ext cx="8608171" cy="6897297"/>
          </a:xfrm>
          <a:custGeom>
            <a:avLst/>
            <a:gdLst/>
            <a:ahLst/>
            <a:cxnLst/>
            <a:rect l="l" t="t" r="r" b="b"/>
            <a:pathLst>
              <a:path w="8608171" h="6897297">
                <a:moveTo>
                  <a:pt x="0" y="0"/>
                </a:moveTo>
                <a:lnTo>
                  <a:pt x="8608171" y="0"/>
                </a:lnTo>
                <a:lnTo>
                  <a:pt x="8608171" y="6897297"/>
                </a:lnTo>
                <a:lnTo>
                  <a:pt x="0" y="6897297"/>
                </a:lnTo>
                <a:lnTo>
                  <a:pt x="0" y="0"/>
                </a:lnTo>
                <a:close/>
              </a:path>
            </a:pathLst>
          </a:custGeom>
          <a:blipFill>
            <a:blip r:embed="rId4"/>
            <a:stretch>
              <a:fillRect/>
            </a:stretch>
          </a:blipFill>
        </p:spPr>
      </p:sp>
      <p:sp>
        <p:nvSpPr>
          <p:cNvPr id="13" name="TextBox 13"/>
          <p:cNvSpPr txBox="1"/>
          <p:nvPr/>
        </p:nvSpPr>
        <p:spPr>
          <a:xfrm>
            <a:off x="9347736" y="2131407"/>
            <a:ext cx="2133600" cy="641201"/>
          </a:xfrm>
          <a:prstGeom prst="rect">
            <a:avLst/>
          </a:prstGeom>
        </p:spPr>
        <p:txBody>
          <a:bodyPr wrap="square" lIns="0" tIns="0" rIns="0" bIns="0" rtlCol="0" anchor="t">
            <a:spAutoFit/>
          </a:bodyPr>
          <a:lstStyle/>
          <a:p>
            <a:pPr>
              <a:lnSpc>
                <a:spcPts val="4986"/>
              </a:lnSpc>
              <a:spcBef>
                <a:spcPct val="0"/>
              </a:spcBef>
            </a:pPr>
            <a:r>
              <a:rPr lang="en-US" altLang="zh-CN" sz="3561" b="1" dirty="0">
                <a:solidFill>
                  <a:schemeClr val="accent3">
                    <a:lumMod val="60000"/>
                    <a:lumOff val="40000"/>
                  </a:schemeClr>
                </a:solidFill>
                <a:latin typeface="One Little Font Bold"/>
              </a:rPr>
              <a:t>HashSet</a:t>
            </a:r>
            <a:endParaRPr lang="en-US" sz="3561" b="1" dirty="0">
              <a:solidFill>
                <a:schemeClr val="accent3">
                  <a:lumMod val="60000"/>
                  <a:lumOff val="40000"/>
                </a:schemeClr>
              </a:solidFill>
              <a:latin typeface="One Little Font Bold"/>
              <a:sym typeface="One Little Font"/>
            </a:endParaRPr>
          </a:p>
        </p:txBody>
      </p:sp>
      <p:sp>
        <p:nvSpPr>
          <p:cNvPr id="14" name="Freeform 14"/>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5"/>
            <a:stretch>
              <a:fillRect/>
            </a:stretch>
          </a:blipFill>
        </p:spPr>
      </p:sp>
      <p:sp>
        <p:nvSpPr>
          <p:cNvPr id="15" name="Freeform 15"/>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6"/>
            <a:stretch>
              <a:fillRect/>
            </a:stretch>
          </a:blipFill>
        </p:spPr>
      </p:sp>
      <p:sp>
        <p:nvSpPr>
          <p:cNvPr id="16" name="TextBox 16"/>
          <p:cNvSpPr txBox="1"/>
          <p:nvPr/>
        </p:nvSpPr>
        <p:spPr>
          <a:xfrm>
            <a:off x="2172129" y="2125701"/>
            <a:ext cx="4087102" cy="641201"/>
          </a:xfrm>
          <a:prstGeom prst="rect">
            <a:avLst/>
          </a:prstGeom>
        </p:spPr>
        <p:txBody>
          <a:bodyPr lIns="0" tIns="0" rIns="0" bIns="0" rtlCol="0" anchor="t">
            <a:spAutoFit/>
          </a:bodyPr>
          <a:lstStyle/>
          <a:p>
            <a:pPr marL="0" lvl="0" indent="0" algn="l">
              <a:lnSpc>
                <a:spcPts val="4986"/>
              </a:lnSpc>
              <a:spcBef>
                <a:spcPct val="0"/>
              </a:spcBef>
            </a:pPr>
            <a:r>
              <a:rPr lang="en-US" altLang="zh-CN" sz="3561" b="1" dirty="0" err="1">
                <a:solidFill>
                  <a:schemeClr val="accent3">
                    <a:lumMod val="60000"/>
                    <a:lumOff val="40000"/>
                  </a:schemeClr>
                </a:solidFill>
                <a:latin typeface="One Little Font Bold"/>
              </a:rPr>
              <a:t>ArrayList</a:t>
            </a:r>
            <a:endParaRPr lang="en-US" sz="3561" b="1" dirty="0">
              <a:solidFill>
                <a:schemeClr val="accent3">
                  <a:lumMod val="60000"/>
                  <a:lumOff val="40000"/>
                </a:schemeClr>
              </a:solidFill>
              <a:latin typeface="One Little Font Bold"/>
              <a:sym typeface="One Little Font Bold"/>
            </a:endParaRPr>
          </a:p>
        </p:txBody>
      </p:sp>
      <p:sp>
        <p:nvSpPr>
          <p:cNvPr id="17" name="TextBox 17"/>
          <p:cNvSpPr txBox="1"/>
          <p:nvPr/>
        </p:nvSpPr>
        <p:spPr>
          <a:xfrm>
            <a:off x="2172129" y="5620467"/>
            <a:ext cx="4087102" cy="641201"/>
          </a:xfrm>
          <a:prstGeom prst="rect">
            <a:avLst/>
          </a:prstGeom>
        </p:spPr>
        <p:txBody>
          <a:bodyPr lIns="0" tIns="0" rIns="0" bIns="0" rtlCol="0" anchor="t">
            <a:spAutoFit/>
          </a:bodyPr>
          <a:lstStyle/>
          <a:p>
            <a:pPr>
              <a:lnSpc>
                <a:spcPts val="4986"/>
              </a:lnSpc>
              <a:spcBef>
                <a:spcPct val="0"/>
              </a:spcBef>
            </a:pPr>
            <a:r>
              <a:rPr lang="en-US" altLang="zh-CN" sz="3561" b="1" dirty="0">
                <a:solidFill>
                  <a:schemeClr val="accent3">
                    <a:lumMod val="60000"/>
                    <a:lumOff val="40000"/>
                  </a:schemeClr>
                </a:solidFill>
                <a:latin typeface="One Little Font Bold"/>
              </a:rPr>
              <a:t>HashMap</a:t>
            </a:r>
            <a:endParaRPr lang="en-US" sz="3561" b="1" dirty="0">
              <a:solidFill>
                <a:schemeClr val="accent3">
                  <a:lumMod val="60000"/>
                  <a:lumOff val="40000"/>
                </a:schemeClr>
              </a:solidFill>
              <a:latin typeface="One Little Font Bold"/>
              <a:sym typeface="One Little Font Bold"/>
            </a:endParaRPr>
          </a:p>
        </p:txBody>
      </p:sp>
      <p:sp>
        <p:nvSpPr>
          <p:cNvPr id="18" name="文本框 17">
            <a:extLst>
              <a:ext uri="{FF2B5EF4-FFF2-40B4-BE49-F238E27FC236}">
                <a16:creationId xmlns:a16="http://schemas.microsoft.com/office/drawing/2014/main" id="{DFD899A6-B7A9-A1E1-F63B-9830B42F1E2F}"/>
              </a:ext>
            </a:extLst>
          </p:cNvPr>
          <p:cNvSpPr txBox="1"/>
          <p:nvPr/>
        </p:nvSpPr>
        <p:spPr>
          <a:xfrm>
            <a:off x="9222279" y="5567996"/>
            <a:ext cx="3429000" cy="733534"/>
          </a:xfrm>
          <a:prstGeom prst="rect">
            <a:avLst/>
          </a:prstGeom>
          <a:noFill/>
        </p:spPr>
        <p:txBody>
          <a:bodyPr wrap="square" rtlCol="0">
            <a:spAutoFit/>
          </a:bodyPr>
          <a:lstStyle/>
          <a:p>
            <a:pPr>
              <a:lnSpc>
                <a:spcPts val="4986"/>
              </a:lnSpc>
              <a:spcBef>
                <a:spcPct val="0"/>
              </a:spcBef>
            </a:pPr>
            <a:r>
              <a:rPr lang="en-US" altLang="zh-CN" sz="3561" b="1" dirty="0">
                <a:solidFill>
                  <a:schemeClr val="accent3">
                    <a:lumMod val="60000"/>
                    <a:lumOff val="40000"/>
                  </a:schemeClr>
                </a:solidFill>
                <a:latin typeface="One Little Font Bold"/>
              </a:rPr>
              <a:t>AVL Tree</a:t>
            </a:r>
            <a:endParaRPr lang="zh-CN" altLang="en-US" sz="3561" b="1" dirty="0">
              <a:solidFill>
                <a:schemeClr val="accent3">
                  <a:lumMod val="60000"/>
                  <a:lumOff val="40000"/>
                </a:schemeClr>
              </a:solidFill>
              <a:latin typeface="One Little Font Bold"/>
            </a:endParaRPr>
          </a:p>
        </p:txBody>
      </p:sp>
      <p:sp>
        <p:nvSpPr>
          <p:cNvPr id="20" name="Rectangle 1">
            <a:extLst>
              <a:ext uri="{FF2B5EF4-FFF2-40B4-BE49-F238E27FC236}">
                <a16:creationId xmlns:a16="http://schemas.microsoft.com/office/drawing/2014/main" id="{8D0EFCE4-6B30-CB6C-7F66-F73364AE2A4F}"/>
              </a:ext>
            </a:extLst>
          </p:cNvPr>
          <p:cNvSpPr>
            <a:spLocks noChangeArrowheads="1"/>
          </p:cNvSpPr>
          <p:nvPr/>
        </p:nvSpPr>
        <p:spPr bwMode="auto">
          <a:xfrm>
            <a:off x="866472" y="3617669"/>
            <a:ext cx="721874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zh-CN" sz="2400"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Used for storing and managing a list of suburb details and historical air quality records dynamically as new data is fetched and displayed in the UI.</a:t>
            </a:r>
            <a:endParaRPr kumimoji="0" lang="zh-CN" altLang="zh-CN" sz="2400" b="0" i="0" u="none" strike="noStrike" cap="none" normalizeH="0" baseline="0" dirty="0">
              <a:ln>
                <a:noFill/>
              </a:ln>
              <a:solidFill>
                <a:schemeClr val="accent5">
                  <a:lumMod val="75000"/>
                </a:schemeClr>
              </a:solidFill>
              <a:effectLst/>
              <a:latin typeface="Tahoma" panose="020B0604030504040204" pitchFamily="34" charset="0"/>
              <a:cs typeface="Tahoma" panose="020B0604030504040204" pitchFamily="34" charset="0"/>
            </a:endParaRPr>
          </a:p>
        </p:txBody>
      </p:sp>
      <p:sp>
        <p:nvSpPr>
          <p:cNvPr id="21" name="Rectangle 1">
            <a:extLst>
              <a:ext uri="{FF2B5EF4-FFF2-40B4-BE49-F238E27FC236}">
                <a16:creationId xmlns:a16="http://schemas.microsoft.com/office/drawing/2014/main" id="{90F144FD-DD95-8F7F-8572-5D5327EA7786}"/>
              </a:ext>
            </a:extLst>
          </p:cNvPr>
          <p:cNvSpPr>
            <a:spLocks noChangeArrowheads="1"/>
          </p:cNvSpPr>
          <p:nvPr/>
        </p:nvSpPr>
        <p:spPr bwMode="auto">
          <a:xfrm>
            <a:off x="931101" y="7991047"/>
            <a:ext cx="7218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1800" b="0" i="0" u="none" strike="noStrike" cap="none" normalizeH="0" baseline="0" dirty="0">
                <a:ln>
                  <a:noFill/>
                </a:ln>
                <a:solidFill>
                  <a:schemeClr val="tx1"/>
                </a:solidFill>
                <a:effectLst/>
                <a:latin typeface="Cambria Math" panose="02040503050406030204" pitchFamily="18" charset="0"/>
              </a:rPr>
              <a:t> </a:t>
            </a:r>
          </a:p>
        </p:txBody>
      </p:sp>
      <p:sp>
        <p:nvSpPr>
          <p:cNvPr id="22" name="Rectangle 2">
            <a:extLst>
              <a:ext uri="{FF2B5EF4-FFF2-40B4-BE49-F238E27FC236}">
                <a16:creationId xmlns:a16="http://schemas.microsoft.com/office/drawing/2014/main" id="{FDD66698-D31A-F431-9117-F88231CA5DE3}"/>
              </a:ext>
            </a:extLst>
          </p:cNvPr>
          <p:cNvSpPr>
            <a:spLocks noChangeArrowheads="1"/>
          </p:cNvSpPr>
          <p:nvPr/>
        </p:nvSpPr>
        <p:spPr bwMode="auto">
          <a:xfrm>
            <a:off x="-1375066" y="6604471"/>
            <a:ext cx="932979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5" eaLnBrk="0" fontAlgn="base" hangingPunct="0">
              <a:spcBef>
                <a:spcPct val="0"/>
              </a:spcBef>
              <a:spcAft>
                <a:spcPct val="0"/>
              </a:spcAft>
            </a:pPr>
            <a:r>
              <a:rPr lang="en-US" altLang="zh-CN" sz="2400"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Used for storing suburb names as keys and their geographical coordinates as values to determine proximity in nearest suburb calculations.</a:t>
            </a:r>
            <a:endParaRPr lang="zh-CN" altLang="zh-CN" sz="2400" dirty="0">
              <a:solidFill>
                <a:schemeClr val="accent5">
                  <a:lumMod val="75000"/>
                </a:schemeClr>
              </a:solidFill>
              <a:latin typeface="Tahoma" panose="020B0604030504040204" pitchFamily="34" charset="0"/>
              <a:cs typeface="Tahoma" panose="020B0604030504040204" pitchFamily="34" charset="0"/>
            </a:endParaRPr>
          </a:p>
        </p:txBody>
      </p:sp>
      <p:sp>
        <p:nvSpPr>
          <p:cNvPr id="24" name="文本框 23">
            <a:extLst>
              <a:ext uri="{FF2B5EF4-FFF2-40B4-BE49-F238E27FC236}">
                <a16:creationId xmlns:a16="http://schemas.microsoft.com/office/drawing/2014/main" id="{DC36ECD7-23BA-8E40-45C2-EEA093674490}"/>
              </a:ext>
            </a:extLst>
          </p:cNvPr>
          <p:cNvSpPr txBox="1"/>
          <p:nvPr/>
        </p:nvSpPr>
        <p:spPr>
          <a:xfrm>
            <a:off x="6705600" y="3125989"/>
            <a:ext cx="6248400" cy="2308324"/>
          </a:xfrm>
          <a:prstGeom prst="rect">
            <a:avLst/>
          </a:prstGeom>
          <a:noFill/>
        </p:spPr>
        <p:txBody>
          <a:bodyPr wrap="square" rtlCol="0">
            <a:spAutoFit/>
          </a:bodyPr>
          <a:lstStyle/>
          <a:p>
            <a:pPr lvl="5" eaLnBrk="0" fontAlgn="base" hangingPunct="0">
              <a:spcBef>
                <a:spcPct val="0"/>
              </a:spcBef>
              <a:spcAft>
                <a:spcPct val="0"/>
              </a:spcAft>
            </a:pPr>
            <a:r>
              <a:rPr lang="en-US" altLang="zh-CN" sz="2400"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Used to store unique combinations of suburb names and timestamps to prevent duplicate air quality records from being written to the CSV file.</a:t>
            </a:r>
            <a:endParaRPr lang="zh-CN" altLang="en-US" sz="2400" dirty="0">
              <a:solidFill>
                <a:schemeClr val="accent5">
                  <a:lumMod val="75000"/>
                </a:schemeClr>
              </a:solidFill>
              <a:latin typeface="Tahoma" panose="020B0604030504040204" pitchFamily="34" charset="0"/>
              <a:cs typeface="Tahoma" panose="020B0604030504040204" pitchFamily="34" charset="0"/>
            </a:endParaRPr>
          </a:p>
        </p:txBody>
      </p:sp>
      <p:sp>
        <p:nvSpPr>
          <p:cNvPr id="25" name="文本框 24">
            <a:extLst>
              <a:ext uri="{FF2B5EF4-FFF2-40B4-BE49-F238E27FC236}">
                <a16:creationId xmlns:a16="http://schemas.microsoft.com/office/drawing/2014/main" id="{68C391EF-72A7-EEE3-B968-C43094C0E1FB}"/>
              </a:ext>
            </a:extLst>
          </p:cNvPr>
          <p:cNvSpPr txBox="1"/>
          <p:nvPr/>
        </p:nvSpPr>
        <p:spPr>
          <a:xfrm>
            <a:off x="6850972" y="6636464"/>
            <a:ext cx="9608228" cy="830997"/>
          </a:xfrm>
          <a:prstGeom prst="rect">
            <a:avLst/>
          </a:prstGeom>
          <a:noFill/>
        </p:spPr>
        <p:txBody>
          <a:bodyPr wrap="square" rtlCol="0">
            <a:spAutoFit/>
          </a:bodyPr>
          <a:lstStyle/>
          <a:p>
            <a:pPr lvl="5" eaLnBrk="0" fontAlgn="base" hangingPunct="0">
              <a:spcBef>
                <a:spcPct val="0"/>
              </a:spcBef>
              <a:spcAft>
                <a:spcPct val="0"/>
              </a:spcAft>
            </a:pPr>
            <a:r>
              <a:rPr lang="en-US" altLang="zh-CN" sz="2400"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Used for storing suburb data in a balanced manner to ensure efficient lookups, insertions, and deletions.</a:t>
            </a:r>
            <a:endParaRPr lang="zh-CN" altLang="en-US" sz="2400" dirty="0">
              <a:solidFill>
                <a:schemeClr val="accent5">
                  <a:lumMod val="75000"/>
                </a:schemeClr>
              </a:solidFill>
              <a:latin typeface="Tahoma" panose="020B0604030504040204" pitchFamily="34" charset="0"/>
              <a:cs typeface="Tahom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104" y="27806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777" b="-4777"/>
            </a:stretch>
          </a:blipFill>
        </p:spPr>
      </p:sp>
      <p:sp>
        <p:nvSpPr>
          <p:cNvPr id="3" name="Freeform 3"/>
          <p:cNvSpPr/>
          <p:nvPr/>
        </p:nvSpPr>
        <p:spPr>
          <a:xfrm>
            <a:off x="-254521" y="2564506"/>
            <a:ext cx="19306203" cy="8620083"/>
          </a:xfrm>
          <a:custGeom>
            <a:avLst/>
            <a:gdLst/>
            <a:ahLst/>
            <a:cxnLst/>
            <a:rect l="l" t="t" r="r" b="b"/>
            <a:pathLst>
              <a:path w="19306203" h="8620083">
                <a:moveTo>
                  <a:pt x="0" y="0"/>
                </a:moveTo>
                <a:lnTo>
                  <a:pt x="19306202" y="0"/>
                </a:lnTo>
                <a:lnTo>
                  <a:pt x="19306202" y="8620083"/>
                </a:lnTo>
                <a:lnTo>
                  <a:pt x="0" y="8620083"/>
                </a:lnTo>
                <a:lnTo>
                  <a:pt x="0" y="0"/>
                </a:lnTo>
                <a:close/>
              </a:path>
            </a:pathLst>
          </a:custGeom>
          <a:blipFill>
            <a:blip r:embed="rId3"/>
            <a:stretch>
              <a:fillRect r="-44134" b="-52254"/>
            </a:stretch>
          </a:blipFill>
        </p:spPr>
      </p:sp>
      <p:sp>
        <p:nvSpPr>
          <p:cNvPr id="4" name="Freeform 4"/>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4"/>
            <a:stretch>
              <a:fillRect/>
            </a:stretch>
          </a:blipFill>
        </p:spPr>
      </p:sp>
      <p:sp>
        <p:nvSpPr>
          <p:cNvPr id="5" name="Freeform 5"/>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5"/>
            <a:stretch>
              <a:fillRect/>
            </a:stretch>
          </a:blipFill>
        </p:spPr>
      </p:sp>
      <p:sp>
        <p:nvSpPr>
          <p:cNvPr id="15" name="TextBox 15"/>
          <p:cNvSpPr txBox="1"/>
          <p:nvPr/>
        </p:nvSpPr>
        <p:spPr>
          <a:xfrm>
            <a:off x="3156558" y="626383"/>
            <a:ext cx="12075092" cy="884858"/>
          </a:xfrm>
          <a:prstGeom prst="rect">
            <a:avLst/>
          </a:prstGeom>
        </p:spPr>
        <p:txBody>
          <a:bodyPr wrap="square" lIns="0" tIns="0" rIns="0" bIns="0" rtlCol="0" anchor="t">
            <a:spAutoFit/>
          </a:bodyPr>
          <a:lstStyle/>
          <a:p>
            <a:pPr marL="0" lvl="0" indent="0" algn="ctr">
              <a:lnSpc>
                <a:spcPts val="6937"/>
              </a:lnSpc>
              <a:spcBef>
                <a:spcPct val="0"/>
              </a:spcBef>
            </a:pPr>
            <a:r>
              <a:rPr lang="en-US" altLang="zh-CN" sz="7459" u="none" strike="noStrike" dirty="0">
                <a:solidFill>
                  <a:srgbClr val="257167"/>
                </a:solidFill>
                <a:latin typeface="Lilita One"/>
                <a:ea typeface="Lilita One"/>
                <a:cs typeface="Lilita One"/>
                <a:sym typeface="Lilita One"/>
              </a:rPr>
              <a:t>A healthier Life with </a:t>
            </a:r>
            <a:r>
              <a:rPr lang="en-US" altLang="zh-CN" sz="7459" u="none" strike="noStrike" dirty="0" err="1">
                <a:solidFill>
                  <a:srgbClr val="257167"/>
                </a:solidFill>
                <a:latin typeface="Lilita One"/>
                <a:ea typeface="Lilita One"/>
                <a:cs typeface="Lilita One"/>
                <a:sym typeface="Lilita One"/>
              </a:rPr>
              <a:t>ecoACT</a:t>
            </a:r>
            <a:r>
              <a:rPr lang="en-US" altLang="zh-CN" sz="7459" u="none" strike="noStrike" dirty="0">
                <a:solidFill>
                  <a:srgbClr val="257167"/>
                </a:solidFill>
                <a:latin typeface="Lilita One"/>
                <a:ea typeface="Lilita One"/>
                <a:cs typeface="Lilita One"/>
                <a:sym typeface="Lilita One"/>
              </a:rPr>
              <a:t> </a:t>
            </a:r>
            <a:endParaRPr lang="en-US" sz="7459" u="none" strike="noStrike" dirty="0">
              <a:solidFill>
                <a:srgbClr val="257167"/>
              </a:solidFill>
              <a:latin typeface="Lilita One"/>
              <a:ea typeface="Lilita One"/>
              <a:cs typeface="Lilita One"/>
              <a:sym typeface="Lilita One"/>
            </a:endParaRPr>
          </a:p>
        </p:txBody>
      </p:sp>
      <p:pic>
        <p:nvPicPr>
          <p:cNvPr id="3074" name="Picture 2" descr="淘宝天猫1920背景图">
            <a:extLst>
              <a:ext uri="{FF2B5EF4-FFF2-40B4-BE49-F238E27FC236}">
                <a16:creationId xmlns:a16="http://schemas.microsoft.com/office/drawing/2014/main" id="{861D3D32-8438-7A6F-6CED-F80659D2F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7892" y="1511241"/>
            <a:ext cx="10932424" cy="3419945"/>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EA0440E3-D7BA-A94B-56C1-FC14815C3352}"/>
              </a:ext>
            </a:extLst>
          </p:cNvPr>
          <p:cNvPicPr>
            <a:picLocks noChangeAspect="1"/>
          </p:cNvPicPr>
          <p:nvPr/>
        </p:nvPicPr>
        <p:blipFill>
          <a:blip r:embed="rId7"/>
          <a:stretch>
            <a:fillRect/>
          </a:stretch>
        </p:blipFill>
        <p:spPr>
          <a:xfrm>
            <a:off x="3677788" y="6835896"/>
            <a:ext cx="10932424" cy="3419945"/>
          </a:xfrm>
          <a:prstGeom prst="rect">
            <a:avLst/>
          </a:prstGeom>
        </p:spPr>
      </p:pic>
      <p:pic>
        <p:nvPicPr>
          <p:cNvPr id="19" name="图片 18">
            <a:extLst>
              <a:ext uri="{FF2B5EF4-FFF2-40B4-BE49-F238E27FC236}">
                <a16:creationId xmlns:a16="http://schemas.microsoft.com/office/drawing/2014/main" id="{85159D67-08B2-FE64-E44C-A89F64F63A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2772" y="5143500"/>
            <a:ext cx="1562456" cy="15243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777" b="-4777"/>
            </a:stretch>
          </a:blipFill>
        </p:spPr>
      </p:sp>
      <p:sp>
        <p:nvSpPr>
          <p:cNvPr id="3" name="Freeform 3"/>
          <p:cNvSpPr/>
          <p:nvPr/>
        </p:nvSpPr>
        <p:spPr>
          <a:xfrm>
            <a:off x="15211586" y="1258100"/>
            <a:ext cx="5051575" cy="8543891"/>
          </a:xfrm>
          <a:custGeom>
            <a:avLst/>
            <a:gdLst/>
            <a:ahLst/>
            <a:cxnLst/>
            <a:rect l="l" t="t" r="r" b="b"/>
            <a:pathLst>
              <a:path w="5051575" h="8543891">
                <a:moveTo>
                  <a:pt x="0" y="0"/>
                </a:moveTo>
                <a:lnTo>
                  <a:pt x="5051575" y="0"/>
                </a:lnTo>
                <a:lnTo>
                  <a:pt x="5051575" y="8543891"/>
                </a:lnTo>
                <a:lnTo>
                  <a:pt x="0" y="8543891"/>
                </a:lnTo>
                <a:lnTo>
                  <a:pt x="0" y="0"/>
                </a:lnTo>
                <a:close/>
              </a:path>
            </a:pathLst>
          </a:custGeom>
          <a:blipFill>
            <a:blip r:embed="rId3"/>
            <a:stretch>
              <a:fillRect/>
            </a:stretch>
          </a:blipFill>
        </p:spPr>
      </p:sp>
      <p:sp>
        <p:nvSpPr>
          <p:cNvPr id="4" name="TextBox 4"/>
          <p:cNvSpPr txBox="1"/>
          <p:nvPr/>
        </p:nvSpPr>
        <p:spPr>
          <a:xfrm>
            <a:off x="3873013" y="2762259"/>
            <a:ext cx="10541975" cy="2810723"/>
          </a:xfrm>
          <a:prstGeom prst="rect">
            <a:avLst/>
          </a:prstGeom>
        </p:spPr>
        <p:txBody>
          <a:bodyPr lIns="0" tIns="0" rIns="0" bIns="0" rtlCol="0" anchor="t">
            <a:spAutoFit/>
          </a:bodyPr>
          <a:lstStyle/>
          <a:p>
            <a:pPr marL="0" lvl="0" indent="0" algn="ctr">
              <a:lnSpc>
                <a:spcPts val="10681"/>
              </a:lnSpc>
              <a:spcBef>
                <a:spcPct val="0"/>
              </a:spcBef>
            </a:pPr>
            <a:r>
              <a:rPr lang="en-US" sz="11485" u="none" strike="noStrike">
                <a:solidFill>
                  <a:srgbClr val="257167"/>
                </a:solidFill>
                <a:latin typeface="Lilita One"/>
                <a:ea typeface="Lilita One"/>
                <a:cs typeface="Lilita One"/>
                <a:sym typeface="Lilita One"/>
              </a:rPr>
              <a:t>THANK</a:t>
            </a:r>
          </a:p>
          <a:p>
            <a:pPr marL="0" lvl="0" indent="0" algn="ctr">
              <a:lnSpc>
                <a:spcPts val="10681"/>
              </a:lnSpc>
              <a:spcBef>
                <a:spcPct val="0"/>
              </a:spcBef>
            </a:pPr>
            <a:r>
              <a:rPr lang="en-US" sz="11485" u="none" strike="noStrike">
                <a:solidFill>
                  <a:srgbClr val="257167"/>
                </a:solidFill>
                <a:latin typeface="Lilita One"/>
                <a:ea typeface="Lilita One"/>
                <a:cs typeface="Lilita One"/>
                <a:sym typeface="Lilita One"/>
              </a:rPr>
              <a:t>YOU</a:t>
            </a:r>
          </a:p>
        </p:txBody>
      </p:sp>
      <p:sp>
        <p:nvSpPr>
          <p:cNvPr id="5" name="Freeform 5"/>
          <p:cNvSpPr/>
          <p:nvPr/>
        </p:nvSpPr>
        <p:spPr>
          <a:xfrm>
            <a:off x="-784785" y="5530045"/>
            <a:ext cx="19274505" cy="9010831"/>
          </a:xfrm>
          <a:custGeom>
            <a:avLst/>
            <a:gdLst/>
            <a:ahLst/>
            <a:cxnLst/>
            <a:rect l="l" t="t" r="r" b="b"/>
            <a:pathLst>
              <a:path w="19274505" h="9010831">
                <a:moveTo>
                  <a:pt x="0" y="0"/>
                </a:moveTo>
                <a:lnTo>
                  <a:pt x="19274505" y="0"/>
                </a:lnTo>
                <a:lnTo>
                  <a:pt x="19274505" y="9010832"/>
                </a:lnTo>
                <a:lnTo>
                  <a:pt x="0" y="9010832"/>
                </a:lnTo>
                <a:lnTo>
                  <a:pt x="0" y="0"/>
                </a:lnTo>
                <a:close/>
              </a:path>
            </a:pathLst>
          </a:custGeom>
          <a:blipFill>
            <a:blip r:embed="rId4"/>
            <a:stretch>
              <a:fillRect/>
            </a:stretch>
          </a:blipFill>
        </p:spPr>
      </p:sp>
      <p:sp>
        <p:nvSpPr>
          <p:cNvPr id="6" name="Freeform 6"/>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5"/>
            <a:stretch>
              <a:fillRect/>
            </a:stretch>
          </a:blipFill>
        </p:spPr>
      </p:sp>
      <p:sp>
        <p:nvSpPr>
          <p:cNvPr id="7" name="Freeform 7"/>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6"/>
            <a:stretch>
              <a:fillRect/>
            </a:stretch>
          </a:blipFill>
        </p:spPr>
      </p:sp>
      <p:sp>
        <p:nvSpPr>
          <p:cNvPr id="8" name="Freeform 8"/>
          <p:cNvSpPr/>
          <p:nvPr/>
        </p:nvSpPr>
        <p:spPr>
          <a:xfrm>
            <a:off x="-3087507" y="601646"/>
            <a:ext cx="6757559" cy="5414494"/>
          </a:xfrm>
          <a:custGeom>
            <a:avLst/>
            <a:gdLst/>
            <a:ahLst/>
            <a:cxnLst/>
            <a:rect l="l" t="t" r="r" b="b"/>
            <a:pathLst>
              <a:path w="6757559" h="5414494">
                <a:moveTo>
                  <a:pt x="0" y="0"/>
                </a:moveTo>
                <a:lnTo>
                  <a:pt x="6757559" y="0"/>
                </a:lnTo>
                <a:lnTo>
                  <a:pt x="6757559" y="5414494"/>
                </a:lnTo>
                <a:lnTo>
                  <a:pt x="0" y="5414494"/>
                </a:lnTo>
                <a:lnTo>
                  <a:pt x="0" y="0"/>
                </a:lnTo>
                <a:close/>
              </a:path>
            </a:pathLst>
          </a:custGeom>
          <a:blipFill>
            <a:blip r:embed="rId7"/>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777" b="-4777"/>
            </a:stretch>
          </a:blipFill>
        </p:spPr>
      </p:sp>
      <p:grpSp>
        <p:nvGrpSpPr>
          <p:cNvPr id="11" name="Group 11"/>
          <p:cNvGrpSpPr/>
          <p:nvPr/>
        </p:nvGrpSpPr>
        <p:grpSpPr>
          <a:xfrm>
            <a:off x="6778893" y="2602871"/>
            <a:ext cx="4723249" cy="5672821"/>
            <a:chOff x="0" y="0"/>
            <a:chExt cx="812800" cy="987598"/>
          </a:xfrm>
        </p:grpSpPr>
        <p:sp>
          <p:nvSpPr>
            <p:cNvPr id="12" name="Freeform 12"/>
            <p:cNvSpPr/>
            <p:nvPr/>
          </p:nvSpPr>
          <p:spPr>
            <a:xfrm>
              <a:off x="0" y="0"/>
              <a:ext cx="812800" cy="987598"/>
            </a:xfrm>
            <a:custGeom>
              <a:avLst/>
              <a:gdLst/>
              <a:ahLst/>
              <a:cxnLst/>
              <a:rect l="l" t="t" r="r" b="b"/>
              <a:pathLst>
                <a:path w="812800" h="987598">
                  <a:moveTo>
                    <a:pt x="0" y="0"/>
                  </a:moveTo>
                  <a:lnTo>
                    <a:pt x="812800" y="0"/>
                  </a:lnTo>
                  <a:lnTo>
                    <a:pt x="812800" y="987598"/>
                  </a:lnTo>
                  <a:lnTo>
                    <a:pt x="0" y="987598"/>
                  </a:lnTo>
                  <a:close/>
                </a:path>
              </a:pathLst>
            </a:custGeom>
            <a:solidFill>
              <a:srgbClr val="257167"/>
            </a:solidFill>
          </p:spPr>
        </p:sp>
        <p:sp>
          <p:nvSpPr>
            <p:cNvPr id="13" name="TextBox 13"/>
            <p:cNvSpPr txBox="1"/>
            <p:nvPr/>
          </p:nvSpPr>
          <p:spPr>
            <a:xfrm>
              <a:off x="0" y="-38100"/>
              <a:ext cx="812800" cy="1025698"/>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330457" y="7951813"/>
            <a:ext cx="19175494" cy="4670374"/>
          </a:xfrm>
          <a:custGeom>
            <a:avLst/>
            <a:gdLst/>
            <a:ahLst/>
            <a:cxnLst/>
            <a:rect l="l" t="t" r="r" b="b"/>
            <a:pathLst>
              <a:path w="19175494" h="4670374">
                <a:moveTo>
                  <a:pt x="0" y="0"/>
                </a:moveTo>
                <a:lnTo>
                  <a:pt x="19175494" y="0"/>
                </a:lnTo>
                <a:lnTo>
                  <a:pt x="19175494" y="4670374"/>
                </a:lnTo>
                <a:lnTo>
                  <a:pt x="0" y="4670374"/>
                </a:lnTo>
                <a:lnTo>
                  <a:pt x="0" y="0"/>
                </a:lnTo>
                <a:close/>
              </a:path>
            </a:pathLst>
          </a:custGeom>
          <a:blipFill>
            <a:blip r:embed="rId3"/>
            <a:stretch>
              <a:fillRect l="-29038"/>
            </a:stretch>
          </a:blipFill>
        </p:spPr>
      </p:sp>
      <p:sp>
        <p:nvSpPr>
          <p:cNvPr id="28" name="Freeform 28"/>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4"/>
            <a:stretch>
              <a:fillRect/>
            </a:stretch>
          </a:blipFill>
        </p:spPr>
      </p:sp>
      <p:sp>
        <p:nvSpPr>
          <p:cNvPr id="29" name="Freeform 29"/>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5"/>
            <a:stretch>
              <a:fillRect/>
            </a:stretch>
          </a:blipFill>
        </p:spPr>
      </p:sp>
      <p:sp>
        <p:nvSpPr>
          <p:cNvPr id="30" name="TextBox 30"/>
          <p:cNvSpPr txBox="1"/>
          <p:nvPr/>
        </p:nvSpPr>
        <p:spPr>
          <a:xfrm>
            <a:off x="5576660" y="1166453"/>
            <a:ext cx="7134680" cy="955588"/>
          </a:xfrm>
          <a:prstGeom prst="rect">
            <a:avLst/>
          </a:prstGeom>
        </p:spPr>
        <p:txBody>
          <a:bodyPr lIns="0" tIns="0" rIns="0" bIns="0" rtlCol="0" anchor="t">
            <a:spAutoFit/>
          </a:bodyPr>
          <a:lstStyle/>
          <a:p>
            <a:pPr marL="0" lvl="0" indent="0" algn="ctr">
              <a:lnSpc>
                <a:spcPts val="6937"/>
              </a:lnSpc>
              <a:spcBef>
                <a:spcPct val="0"/>
              </a:spcBef>
            </a:pPr>
            <a:r>
              <a:rPr lang="en-US" sz="7459" u="none" strike="noStrike">
                <a:solidFill>
                  <a:srgbClr val="257167"/>
                </a:solidFill>
                <a:latin typeface="Lilita One"/>
                <a:ea typeface="Lilita One"/>
                <a:cs typeface="Lilita One"/>
                <a:sym typeface="Lilita One"/>
              </a:rPr>
              <a:t>OUR TEAM</a:t>
            </a:r>
          </a:p>
        </p:txBody>
      </p:sp>
      <p:sp>
        <p:nvSpPr>
          <p:cNvPr id="31" name="TextBox 31"/>
          <p:cNvSpPr txBox="1"/>
          <p:nvPr/>
        </p:nvSpPr>
        <p:spPr>
          <a:xfrm>
            <a:off x="6410745" y="3101740"/>
            <a:ext cx="4472046" cy="577081"/>
          </a:xfrm>
          <a:prstGeom prst="rect">
            <a:avLst/>
          </a:prstGeom>
        </p:spPr>
        <p:txBody>
          <a:bodyPr lIns="0" tIns="0" rIns="0" bIns="0" rtlCol="0" anchor="t">
            <a:spAutoFit/>
          </a:bodyPr>
          <a:lstStyle/>
          <a:p>
            <a:pPr marL="0" lvl="0" indent="0" algn="ctr">
              <a:lnSpc>
                <a:spcPts val="4491"/>
              </a:lnSpc>
              <a:spcBef>
                <a:spcPct val="0"/>
              </a:spcBef>
            </a:pPr>
            <a:r>
              <a:rPr lang="en-US" sz="3207" u="none" strike="noStrike" dirty="0">
                <a:solidFill>
                  <a:srgbClr val="000000"/>
                </a:solidFill>
                <a:latin typeface="One Little Font"/>
                <a:ea typeface="One Little Font"/>
                <a:cs typeface="One Little Font"/>
                <a:sym typeface="One Little Font"/>
              </a:rPr>
              <a:t>	Cheng Leong Chan </a:t>
            </a:r>
          </a:p>
        </p:txBody>
      </p:sp>
      <p:sp>
        <p:nvSpPr>
          <p:cNvPr id="32" name="TextBox 32"/>
          <p:cNvSpPr txBox="1"/>
          <p:nvPr/>
        </p:nvSpPr>
        <p:spPr>
          <a:xfrm>
            <a:off x="6904494" y="5514579"/>
            <a:ext cx="4472046" cy="577081"/>
          </a:xfrm>
          <a:prstGeom prst="rect">
            <a:avLst/>
          </a:prstGeom>
        </p:spPr>
        <p:txBody>
          <a:bodyPr lIns="0" tIns="0" rIns="0" bIns="0" rtlCol="0" anchor="t">
            <a:spAutoFit/>
          </a:bodyPr>
          <a:lstStyle/>
          <a:p>
            <a:pPr algn="ctr">
              <a:lnSpc>
                <a:spcPts val="4490"/>
              </a:lnSpc>
              <a:spcBef>
                <a:spcPct val="0"/>
              </a:spcBef>
            </a:pPr>
            <a:r>
              <a:rPr lang="en-US" altLang="zh-CN" sz="3207" dirty="0" err="1">
                <a:solidFill>
                  <a:srgbClr val="000000"/>
                </a:solidFill>
                <a:latin typeface="One Little Font"/>
              </a:rPr>
              <a:t>Hexuan</a:t>
            </a:r>
            <a:r>
              <a:rPr lang="en-US" altLang="zh-CN" sz="3207" dirty="0">
                <a:solidFill>
                  <a:srgbClr val="000000"/>
                </a:solidFill>
                <a:latin typeface="One Little Font"/>
              </a:rPr>
              <a:t> Wang</a:t>
            </a:r>
            <a:endParaRPr lang="en-US" sz="3207" dirty="0">
              <a:solidFill>
                <a:srgbClr val="000000"/>
              </a:solidFill>
              <a:latin typeface="One Little Font"/>
              <a:sym typeface="One Little Font"/>
            </a:endParaRPr>
          </a:p>
        </p:txBody>
      </p:sp>
      <p:sp>
        <p:nvSpPr>
          <p:cNvPr id="33" name="TextBox 33"/>
          <p:cNvSpPr txBox="1"/>
          <p:nvPr/>
        </p:nvSpPr>
        <p:spPr>
          <a:xfrm>
            <a:off x="6855588" y="3879354"/>
            <a:ext cx="4472046" cy="577081"/>
          </a:xfrm>
          <a:prstGeom prst="rect">
            <a:avLst/>
          </a:prstGeom>
        </p:spPr>
        <p:txBody>
          <a:bodyPr lIns="0" tIns="0" rIns="0" bIns="0" rtlCol="0" anchor="t">
            <a:spAutoFit/>
          </a:bodyPr>
          <a:lstStyle/>
          <a:p>
            <a:pPr algn="ctr">
              <a:lnSpc>
                <a:spcPts val="4491"/>
              </a:lnSpc>
              <a:spcBef>
                <a:spcPct val="0"/>
              </a:spcBef>
            </a:pPr>
            <a:r>
              <a:rPr lang="en-US" altLang="zh-CN" sz="3207" dirty="0">
                <a:solidFill>
                  <a:srgbClr val="000000"/>
                </a:solidFill>
                <a:latin typeface="One Little Font"/>
              </a:rPr>
              <a:t>Gea </a:t>
            </a:r>
            <a:r>
              <a:rPr lang="en-US" altLang="zh-CN" sz="3207" dirty="0" err="1">
                <a:solidFill>
                  <a:srgbClr val="000000"/>
                </a:solidFill>
                <a:latin typeface="One Little Font"/>
              </a:rPr>
              <a:t>Linggar</a:t>
            </a:r>
            <a:r>
              <a:rPr lang="en-US" altLang="zh-CN" sz="3207" dirty="0">
                <a:solidFill>
                  <a:srgbClr val="000000"/>
                </a:solidFill>
                <a:latin typeface="One Little Font"/>
              </a:rPr>
              <a:t> </a:t>
            </a:r>
            <a:r>
              <a:rPr lang="en-US" altLang="zh-CN" sz="3207" dirty="0" err="1">
                <a:solidFill>
                  <a:srgbClr val="000000"/>
                </a:solidFill>
                <a:latin typeface="One Little Font"/>
              </a:rPr>
              <a:t>Galih</a:t>
            </a:r>
            <a:endParaRPr lang="en-US" sz="3207" dirty="0">
              <a:solidFill>
                <a:srgbClr val="000000"/>
              </a:solidFill>
              <a:latin typeface="One Little Font"/>
              <a:sym typeface="One Little Font"/>
            </a:endParaRPr>
          </a:p>
        </p:txBody>
      </p:sp>
      <p:sp>
        <p:nvSpPr>
          <p:cNvPr id="34" name="TextBox 31">
            <a:extLst>
              <a:ext uri="{FF2B5EF4-FFF2-40B4-BE49-F238E27FC236}">
                <a16:creationId xmlns:a16="http://schemas.microsoft.com/office/drawing/2014/main" id="{DD41E71B-8255-65F9-EB1B-01B7FC7B53E5}"/>
              </a:ext>
            </a:extLst>
          </p:cNvPr>
          <p:cNvSpPr txBox="1"/>
          <p:nvPr/>
        </p:nvSpPr>
        <p:spPr>
          <a:xfrm>
            <a:off x="6435198" y="4658520"/>
            <a:ext cx="4472046" cy="577081"/>
          </a:xfrm>
          <a:prstGeom prst="rect">
            <a:avLst/>
          </a:prstGeom>
        </p:spPr>
        <p:txBody>
          <a:bodyPr lIns="0" tIns="0" rIns="0" bIns="0" rtlCol="0" anchor="t">
            <a:spAutoFit/>
          </a:bodyPr>
          <a:lstStyle/>
          <a:p>
            <a:pPr marL="0" lvl="0" indent="0" algn="ctr">
              <a:lnSpc>
                <a:spcPts val="4491"/>
              </a:lnSpc>
              <a:spcBef>
                <a:spcPct val="0"/>
              </a:spcBef>
            </a:pPr>
            <a:r>
              <a:rPr lang="en-US" sz="3207" u="none" strike="noStrike" dirty="0">
                <a:solidFill>
                  <a:srgbClr val="000000"/>
                </a:solidFill>
                <a:latin typeface="One Little Font"/>
                <a:ea typeface="One Little Font"/>
                <a:cs typeface="One Little Font"/>
                <a:sym typeface="One Little Font"/>
              </a:rPr>
              <a:t>	</a:t>
            </a:r>
            <a:r>
              <a:rPr lang="en-US" altLang="zh-CN" sz="3207" dirty="0" err="1">
                <a:solidFill>
                  <a:srgbClr val="000000"/>
                </a:solidFill>
                <a:latin typeface="One Little Font"/>
              </a:rPr>
              <a:t>Zechuan</a:t>
            </a:r>
            <a:r>
              <a:rPr lang="en-US" altLang="zh-CN" sz="3207" dirty="0">
                <a:solidFill>
                  <a:srgbClr val="000000"/>
                </a:solidFill>
                <a:latin typeface="One Little Font"/>
              </a:rPr>
              <a:t> Liu</a:t>
            </a:r>
            <a:endParaRPr lang="en-US" sz="3207" dirty="0">
              <a:solidFill>
                <a:srgbClr val="000000"/>
              </a:solidFill>
              <a:latin typeface="One Little Font"/>
              <a:sym typeface="One Little Font"/>
            </a:endParaRPr>
          </a:p>
        </p:txBody>
      </p:sp>
      <p:sp>
        <p:nvSpPr>
          <p:cNvPr id="35" name="TextBox 31">
            <a:extLst>
              <a:ext uri="{FF2B5EF4-FFF2-40B4-BE49-F238E27FC236}">
                <a16:creationId xmlns:a16="http://schemas.microsoft.com/office/drawing/2014/main" id="{788D836A-CB85-1404-E85A-24BDEF0E688C}"/>
              </a:ext>
            </a:extLst>
          </p:cNvPr>
          <p:cNvSpPr txBox="1"/>
          <p:nvPr/>
        </p:nvSpPr>
        <p:spPr>
          <a:xfrm>
            <a:off x="6469645" y="6312007"/>
            <a:ext cx="4472046" cy="577081"/>
          </a:xfrm>
          <a:prstGeom prst="rect">
            <a:avLst/>
          </a:prstGeom>
        </p:spPr>
        <p:txBody>
          <a:bodyPr lIns="0" tIns="0" rIns="0" bIns="0" rtlCol="0" anchor="t">
            <a:spAutoFit/>
          </a:bodyPr>
          <a:lstStyle/>
          <a:p>
            <a:pPr marL="0" lvl="0" indent="0" algn="ctr">
              <a:lnSpc>
                <a:spcPts val="4491"/>
              </a:lnSpc>
              <a:spcBef>
                <a:spcPct val="0"/>
              </a:spcBef>
            </a:pPr>
            <a:r>
              <a:rPr lang="en-US" sz="3207" u="none" strike="noStrike" dirty="0">
                <a:solidFill>
                  <a:srgbClr val="000000"/>
                </a:solidFill>
                <a:latin typeface="One Little Font"/>
                <a:ea typeface="One Little Font"/>
                <a:cs typeface="One Little Font"/>
                <a:sym typeface="One Little Font"/>
              </a:rPr>
              <a:t>	</a:t>
            </a:r>
            <a:r>
              <a:rPr lang="en-US" altLang="zh-CN" sz="3207" dirty="0">
                <a:solidFill>
                  <a:srgbClr val="000000"/>
                </a:solidFill>
                <a:latin typeface="One Little Font"/>
              </a:rPr>
              <a:t>Ryan Foote</a:t>
            </a:r>
            <a:endParaRPr lang="en-US" sz="3207" dirty="0">
              <a:solidFill>
                <a:srgbClr val="000000"/>
              </a:solidFill>
              <a:latin typeface="One Little Font"/>
              <a:sym typeface="One Little Fon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777" b="-4777"/>
            </a:stretch>
          </a:blipFill>
        </p:spPr>
      </p:sp>
      <p:sp>
        <p:nvSpPr>
          <p:cNvPr id="3" name="Freeform 3"/>
          <p:cNvSpPr/>
          <p:nvPr/>
        </p:nvSpPr>
        <p:spPr>
          <a:xfrm>
            <a:off x="2086514" y="6199721"/>
            <a:ext cx="17295702" cy="10886590"/>
          </a:xfrm>
          <a:custGeom>
            <a:avLst/>
            <a:gdLst/>
            <a:ahLst/>
            <a:cxnLst/>
            <a:rect l="l" t="t" r="r" b="b"/>
            <a:pathLst>
              <a:path w="17295702" h="10886590">
                <a:moveTo>
                  <a:pt x="0" y="0"/>
                </a:moveTo>
                <a:lnTo>
                  <a:pt x="17295702" y="0"/>
                </a:lnTo>
                <a:lnTo>
                  <a:pt x="17295702" y="10886589"/>
                </a:lnTo>
                <a:lnTo>
                  <a:pt x="0" y="10886589"/>
                </a:lnTo>
                <a:lnTo>
                  <a:pt x="0" y="0"/>
                </a:lnTo>
                <a:close/>
              </a:path>
            </a:pathLst>
          </a:custGeom>
          <a:blipFill>
            <a:blip r:embed="rId3"/>
            <a:stretch>
              <a:fillRect/>
            </a:stretch>
          </a:blipFill>
        </p:spPr>
      </p:sp>
      <p:sp>
        <p:nvSpPr>
          <p:cNvPr id="7" name="Freeform 7"/>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4"/>
            <a:stretch>
              <a:fillRect/>
            </a:stretch>
          </a:blipFill>
        </p:spPr>
      </p:sp>
      <p:sp>
        <p:nvSpPr>
          <p:cNvPr id="8" name="Freeform 8"/>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5"/>
            <a:stretch>
              <a:fillRect/>
            </a:stretch>
          </a:blipFill>
        </p:spPr>
      </p:sp>
      <p:sp>
        <p:nvSpPr>
          <p:cNvPr id="9" name="TextBox 9"/>
          <p:cNvSpPr txBox="1"/>
          <p:nvPr/>
        </p:nvSpPr>
        <p:spPr>
          <a:xfrm>
            <a:off x="1339018" y="1097785"/>
            <a:ext cx="8275234" cy="884858"/>
          </a:xfrm>
          <a:prstGeom prst="rect">
            <a:avLst/>
          </a:prstGeom>
        </p:spPr>
        <p:txBody>
          <a:bodyPr lIns="0" tIns="0" rIns="0" bIns="0" rtlCol="0" anchor="t">
            <a:spAutoFit/>
          </a:bodyPr>
          <a:lstStyle/>
          <a:p>
            <a:pPr marL="0" lvl="0" indent="0" algn="ctr">
              <a:lnSpc>
                <a:spcPts val="6937"/>
              </a:lnSpc>
              <a:spcBef>
                <a:spcPct val="0"/>
              </a:spcBef>
            </a:pPr>
            <a:r>
              <a:rPr lang="en-US" altLang="zh-CN" sz="7459" u="none" strike="noStrike" dirty="0">
                <a:solidFill>
                  <a:srgbClr val="257167"/>
                </a:solidFill>
                <a:latin typeface="Lilita One"/>
                <a:ea typeface="Lilita One"/>
                <a:cs typeface="Lilita One"/>
                <a:sym typeface="Lilita One"/>
              </a:rPr>
              <a:t>Motivation</a:t>
            </a:r>
            <a:endParaRPr lang="en-US" sz="7459" u="none" strike="noStrike" dirty="0">
              <a:solidFill>
                <a:srgbClr val="257167"/>
              </a:solidFill>
              <a:latin typeface="Lilita One"/>
              <a:ea typeface="Lilita One"/>
              <a:cs typeface="Lilita One"/>
              <a:sym typeface="Lilita One"/>
            </a:endParaRPr>
          </a:p>
        </p:txBody>
      </p:sp>
      <p:sp>
        <p:nvSpPr>
          <p:cNvPr id="10" name="TextBox 10"/>
          <p:cNvSpPr txBox="1"/>
          <p:nvPr/>
        </p:nvSpPr>
        <p:spPr>
          <a:xfrm>
            <a:off x="1610514" y="2516881"/>
            <a:ext cx="7732242" cy="5416868"/>
          </a:xfrm>
          <a:prstGeom prst="rect">
            <a:avLst/>
          </a:prstGeom>
        </p:spPr>
        <p:txBody>
          <a:bodyPr lIns="0" tIns="0" rIns="0" bIns="0" rtlCol="0" anchor="t">
            <a:spAutoFit/>
          </a:bodyPr>
          <a:lstStyle/>
          <a:p>
            <a:r>
              <a:rPr lang="en-US" altLang="zh-CN" sz="3200" b="1" dirty="0">
                <a:latin typeface="Microsoft JhengHei UI" panose="020B0604030504040204" pitchFamily="34" charset="-120"/>
                <a:ea typeface="Microsoft JhengHei UI" panose="020B0604030504040204" pitchFamily="34" charset="-120"/>
              </a:rPr>
              <a:t>The world is changing, and with it, the air we all share. </a:t>
            </a:r>
            <a:r>
              <a:rPr lang="en-US" altLang="zh-CN" sz="3200" b="1" dirty="0" err="1">
                <a:latin typeface="Microsoft JhengHei UI" panose="020B0604030504040204" pitchFamily="34" charset="-120"/>
                <a:ea typeface="Microsoft JhengHei UI" panose="020B0604030504040204" pitchFamily="34" charset="-120"/>
              </a:rPr>
              <a:t>Irregardless</a:t>
            </a:r>
            <a:r>
              <a:rPr lang="en-US" altLang="zh-CN" sz="3200" b="1" dirty="0">
                <a:latin typeface="Microsoft JhengHei UI" panose="020B0604030504040204" pitchFamily="34" charset="-120"/>
                <a:ea typeface="Microsoft JhengHei UI" panose="020B0604030504040204" pitchFamily="34" charset="-120"/>
              </a:rPr>
              <a:t> of our smart-city citizens' wealth, status, or power, their human body requires air without pollutants. This causes a great deal of anxiety for our citizens. Whilst our smart-city teams are working to eradicate damage caused by those that came before us, we need to find a way to minimize impact to our citizens in our city.</a:t>
            </a:r>
          </a:p>
        </p:txBody>
      </p:sp>
      <p:sp>
        <p:nvSpPr>
          <p:cNvPr id="11" name="Freeform 11"/>
          <p:cNvSpPr/>
          <p:nvPr/>
        </p:nvSpPr>
        <p:spPr>
          <a:xfrm>
            <a:off x="12135037" y="971490"/>
            <a:ext cx="8608171" cy="6897297"/>
          </a:xfrm>
          <a:custGeom>
            <a:avLst/>
            <a:gdLst/>
            <a:ahLst/>
            <a:cxnLst/>
            <a:rect l="l" t="t" r="r" b="b"/>
            <a:pathLst>
              <a:path w="8608171" h="6897297">
                <a:moveTo>
                  <a:pt x="0" y="0"/>
                </a:moveTo>
                <a:lnTo>
                  <a:pt x="8608171" y="0"/>
                </a:lnTo>
                <a:lnTo>
                  <a:pt x="8608171" y="6897297"/>
                </a:lnTo>
                <a:lnTo>
                  <a:pt x="0" y="6897297"/>
                </a:lnTo>
                <a:lnTo>
                  <a:pt x="0" y="0"/>
                </a:lnTo>
                <a:close/>
              </a:path>
            </a:pathLst>
          </a:custGeom>
          <a:blipFill>
            <a:blip r:embed="rId6"/>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777" b="-4777"/>
            </a:stretch>
          </a:blipFill>
        </p:spPr>
      </p:sp>
      <p:sp>
        <p:nvSpPr>
          <p:cNvPr id="3" name="Freeform 3"/>
          <p:cNvSpPr/>
          <p:nvPr/>
        </p:nvSpPr>
        <p:spPr>
          <a:xfrm>
            <a:off x="2086514" y="6199721"/>
            <a:ext cx="17295702" cy="10886590"/>
          </a:xfrm>
          <a:custGeom>
            <a:avLst/>
            <a:gdLst/>
            <a:ahLst/>
            <a:cxnLst/>
            <a:rect l="l" t="t" r="r" b="b"/>
            <a:pathLst>
              <a:path w="17295702" h="10886590">
                <a:moveTo>
                  <a:pt x="0" y="0"/>
                </a:moveTo>
                <a:lnTo>
                  <a:pt x="17295702" y="0"/>
                </a:lnTo>
                <a:lnTo>
                  <a:pt x="17295702" y="10886589"/>
                </a:lnTo>
                <a:lnTo>
                  <a:pt x="0" y="10886589"/>
                </a:lnTo>
                <a:lnTo>
                  <a:pt x="0" y="0"/>
                </a:lnTo>
                <a:close/>
              </a:path>
            </a:pathLst>
          </a:custGeom>
          <a:blipFill>
            <a:blip r:embed="rId3"/>
            <a:stretch>
              <a:fillRect/>
            </a:stretch>
          </a:blipFill>
        </p:spPr>
      </p:sp>
      <p:sp>
        <p:nvSpPr>
          <p:cNvPr id="7" name="Freeform 7"/>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4"/>
            <a:stretch>
              <a:fillRect/>
            </a:stretch>
          </a:blipFill>
        </p:spPr>
      </p:sp>
      <p:sp>
        <p:nvSpPr>
          <p:cNvPr id="8" name="Freeform 8"/>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5"/>
            <a:stretch>
              <a:fillRect/>
            </a:stretch>
          </a:blipFill>
        </p:spPr>
      </p:sp>
      <p:sp>
        <p:nvSpPr>
          <p:cNvPr id="9" name="TextBox 9"/>
          <p:cNvSpPr txBox="1"/>
          <p:nvPr/>
        </p:nvSpPr>
        <p:spPr>
          <a:xfrm>
            <a:off x="2498951" y="4530327"/>
            <a:ext cx="9176582" cy="884858"/>
          </a:xfrm>
          <a:prstGeom prst="rect">
            <a:avLst/>
          </a:prstGeom>
        </p:spPr>
        <p:txBody>
          <a:bodyPr wrap="square" lIns="0" tIns="0" rIns="0" bIns="0" rtlCol="0" anchor="t">
            <a:spAutoFit/>
          </a:bodyPr>
          <a:lstStyle/>
          <a:p>
            <a:pPr marL="0" lvl="0" indent="0" algn="ctr">
              <a:lnSpc>
                <a:spcPts val="6937"/>
              </a:lnSpc>
              <a:spcBef>
                <a:spcPct val="0"/>
              </a:spcBef>
            </a:pPr>
            <a:r>
              <a:rPr lang="en-US" altLang="zh-CN" sz="7459" u="none" strike="noStrike" dirty="0">
                <a:solidFill>
                  <a:srgbClr val="257167"/>
                </a:solidFill>
                <a:latin typeface="Lilita One"/>
                <a:ea typeface="Lilita One"/>
                <a:cs typeface="Lilita One"/>
                <a:sym typeface="Lilita One"/>
              </a:rPr>
              <a:t>So </a:t>
            </a:r>
            <a:r>
              <a:rPr lang="en-US" altLang="zh-CN" sz="7459" dirty="0">
                <a:solidFill>
                  <a:srgbClr val="257167"/>
                </a:solidFill>
                <a:latin typeface="Lilita One"/>
              </a:rPr>
              <a:t>what's the solution?</a:t>
            </a:r>
            <a:r>
              <a:rPr lang="en-US" altLang="zh-CN" sz="7459" u="none" strike="noStrike" dirty="0">
                <a:solidFill>
                  <a:srgbClr val="257167"/>
                </a:solidFill>
                <a:latin typeface="Lilita One"/>
                <a:ea typeface="Lilita One"/>
                <a:cs typeface="Lilita One"/>
                <a:sym typeface="Lilita One"/>
              </a:rPr>
              <a:t> </a:t>
            </a:r>
            <a:endParaRPr lang="en-US" sz="7459" u="none" strike="noStrike" dirty="0">
              <a:solidFill>
                <a:srgbClr val="257167"/>
              </a:solidFill>
              <a:latin typeface="Lilita One"/>
              <a:ea typeface="Lilita One"/>
              <a:cs typeface="Lilita One"/>
              <a:sym typeface="Lilita One"/>
            </a:endParaRPr>
          </a:p>
        </p:txBody>
      </p:sp>
      <p:sp>
        <p:nvSpPr>
          <p:cNvPr id="11" name="Freeform 11"/>
          <p:cNvSpPr/>
          <p:nvPr/>
        </p:nvSpPr>
        <p:spPr>
          <a:xfrm>
            <a:off x="12135037" y="971490"/>
            <a:ext cx="8608171" cy="6897297"/>
          </a:xfrm>
          <a:custGeom>
            <a:avLst/>
            <a:gdLst/>
            <a:ahLst/>
            <a:cxnLst/>
            <a:rect l="l" t="t" r="r" b="b"/>
            <a:pathLst>
              <a:path w="8608171" h="6897297">
                <a:moveTo>
                  <a:pt x="0" y="0"/>
                </a:moveTo>
                <a:lnTo>
                  <a:pt x="8608171" y="0"/>
                </a:lnTo>
                <a:lnTo>
                  <a:pt x="8608171" y="6897297"/>
                </a:lnTo>
                <a:lnTo>
                  <a:pt x="0" y="6897297"/>
                </a:lnTo>
                <a:lnTo>
                  <a:pt x="0" y="0"/>
                </a:lnTo>
                <a:close/>
              </a:path>
            </a:pathLst>
          </a:custGeom>
          <a:blipFill>
            <a:blip r:embed="rId6"/>
            <a:stretch>
              <a:fillRect/>
            </a:stretch>
          </a:blipFill>
        </p:spPr>
      </p:sp>
    </p:spTree>
    <p:extLst>
      <p:ext uri="{BB962C8B-B14F-4D97-AF65-F5344CB8AC3E}">
        <p14:creationId xmlns:p14="http://schemas.microsoft.com/office/powerpoint/2010/main" val="778636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777" b="-4777"/>
            </a:stretch>
          </a:blipFill>
        </p:spPr>
      </p:sp>
      <p:sp>
        <p:nvSpPr>
          <p:cNvPr id="3" name="Freeform 3"/>
          <p:cNvSpPr/>
          <p:nvPr/>
        </p:nvSpPr>
        <p:spPr>
          <a:xfrm>
            <a:off x="-268992" y="4128100"/>
            <a:ext cx="19184045" cy="9314518"/>
          </a:xfrm>
          <a:custGeom>
            <a:avLst/>
            <a:gdLst/>
            <a:ahLst/>
            <a:cxnLst/>
            <a:rect l="l" t="t" r="r" b="b"/>
            <a:pathLst>
              <a:path w="19184045" h="9314518">
                <a:moveTo>
                  <a:pt x="0" y="0"/>
                </a:moveTo>
                <a:lnTo>
                  <a:pt x="19184046" y="0"/>
                </a:lnTo>
                <a:lnTo>
                  <a:pt x="19184046" y="9314518"/>
                </a:lnTo>
                <a:lnTo>
                  <a:pt x="0" y="9314518"/>
                </a:lnTo>
                <a:lnTo>
                  <a:pt x="0" y="0"/>
                </a:lnTo>
                <a:close/>
              </a:path>
            </a:pathLst>
          </a:custGeom>
          <a:blipFill>
            <a:blip r:embed="rId3"/>
            <a:stretch>
              <a:fillRect/>
            </a:stretch>
          </a:blipFill>
        </p:spPr>
      </p:sp>
      <p:sp>
        <p:nvSpPr>
          <p:cNvPr id="7" name="Freeform 7"/>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4"/>
            <a:stretch>
              <a:fillRect/>
            </a:stretch>
          </a:blipFill>
        </p:spPr>
      </p:sp>
      <p:sp>
        <p:nvSpPr>
          <p:cNvPr id="8" name="Freeform 8"/>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5"/>
            <a:stretch>
              <a:fillRect/>
            </a:stretch>
          </a:blipFill>
        </p:spPr>
      </p:sp>
      <p:pic>
        <p:nvPicPr>
          <p:cNvPr id="16" name="图片 15">
            <a:extLst>
              <a:ext uri="{FF2B5EF4-FFF2-40B4-BE49-F238E27FC236}">
                <a16:creationId xmlns:a16="http://schemas.microsoft.com/office/drawing/2014/main" id="{975424BE-F054-C549-32DA-14AD89F959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0" y="3924300"/>
            <a:ext cx="6811643" cy="1790489"/>
          </a:xfrm>
          <a:prstGeom prst="rect">
            <a:avLst/>
          </a:prstGeom>
        </p:spPr>
      </p:pic>
      <p:pic>
        <p:nvPicPr>
          <p:cNvPr id="18" name="图片 17">
            <a:extLst>
              <a:ext uri="{FF2B5EF4-FFF2-40B4-BE49-F238E27FC236}">
                <a16:creationId xmlns:a16="http://schemas.microsoft.com/office/drawing/2014/main" id="{0122EF9B-29E2-C792-3F38-FE12A16EE478}"/>
              </a:ext>
            </a:extLst>
          </p:cNvPr>
          <p:cNvPicPr>
            <a:picLocks noChangeAspect="1"/>
          </p:cNvPicPr>
          <p:nvPr/>
        </p:nvPicPr>
        <p:blipFill>
          <a:blip r:embed="rId7"/>
          <a:stretch>
            <a:fillRect/>
          </a:stretch>
        </p:blipFill>
        <p:spPr>
          <a:xfrm>
            <a:off x="11103895" y="1333500"/>
            <a:ext cx="3735391" cy="7893933"/>
          </a:xfrm>
          <a:prstGeom prst="rect">
            <a:avLst/>
          </a:prstGeom>
        </p:spPr>
      </p:pic>
    </p:spTree>
    <p:extLst>
      <p:ext uri="{BB962C8B-B14F-4D97-AF65-F5344CB8AC3E}">
        <p14:creationId xmlns:p14="http://schemas.microsoft.com/office/powerpoint/2010/main" val="15516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777" b="-4777"/>
            </a:stretch>
          </a:blipFill>
        </p:spPr>
      </p:sp>
      <p:sp>
        <p:nvSpPr>
          <p:cNvPr id="3" name="TextBox 3"/>
          <p:cNvSpPr txBox="1"/>
          <p:nvPr/>
        </p:nvSpPr>
        <p:spPr>
          <a:xfrm>
            <a:off x="2682203" y="1209675"/>
            <a:ext cx="5588863" cy="884858"/>
          </a:xfrm>
          <a:prstGeom prst="rect">
            <a:avLst/>
          </a:prstGeom>
        </p:spPr>
        <p:txBody>
          <a:bodyPr lIns="0" tIns="0" rIns="0" bIns="0" rtlCol="0" anchor="t">
            <a:spAutoFit/>
          </a:bodyPr>
          <a:lstStyle/>
          <a:p>
            <a:pPr marL="0" lvl="0" indent="0" algn="ctr">
              <a:lnSpc>
                <a:spcPts val="6937"/>
              </a:lnSpc>
              <a:spcBef>
                <a:spcPct val="0"/>
              </a:spcBef>
            </a:pPr>
            <a:r>
              <a:rPr lang="en-US" altLang="zh-CN" sz="7459" u="none" strike="noStrike" dirty="0">
                <a:solidFill>
                  <a:srgbClr val="257167"/>
                </a:solidFill>
                <a:latin typeface="Lilita One"/>
                <a:ea typeface="Lilita One"/>
                <a:cs typeface="Lilita One"/>
                <a:sym typeface="Lilita One"/>
              </a:rPr>
              <a:t>Goals</a:t>
            </a:r>
            <a:endParaRPr lang="en-US" sz="7459" u="none" strike="noStrike" dirty="0">
              <a:solidFill>
                <a:srgbClr val="257167"/>
              </a:solidFill>
              <a:latin typeface="Lilita One"/>
              <a:ea typeface="Lilita One"/>
              <a:cs typeface="Lilita One"/>
              <a:sym typeface="Lilita One"/>
            </a:endParaRPr>
          </a:p>
        </p:txBody>
      </p:sp>
      <p:sp>
        <p:nvSpPr>
          <p:cNvPr id="4" name="Freeform 4"/>
          <p:cNvSpPr/>
          <p:nvPr/>
        </p:nvSpPr>
        <p:spPr>
          <a:xfrm>
            <a:off x="-330457" y="7951813"/>
            <a:ext cx="19175494" cy="4670374"/>
          </a:xfrm>
          <a:custGeom>
            <a:avLst/>
            <a:gdLst/>
            <a:ahLst/>
            <a:cxnLst/>
            <a:rect l="l" t="t" r="r" b="b"/>
            <a:pathLst>
              <a:path w="19175494" h="4670374">
                <a:moveTo>
                  <a:pt x="0" y="0"/>
                </a:moveTo>
                <a:lnTo>
                  <a:pt x="19175494" y="0"/>
                </a:lnTo>
                <a:lnTo>
                  <a:pt x="19175494" y="4670374"/>
                </a:lnTo>
                <a:lnTo>
                  <a:pt x="0" y="4670374"/>
                </a:lnTo>
                <a:lnTo>
                  <a:pt x="0" y="0"/>
                </a:lnTo>
                <a:close/>
              </a:path>
            </a:pathLst>
          </a:custGeom>
          <a:blipFill>
            <a:blip r:embed="rId3"/>
            <a:stretch>
              <a:fillRect l="-29038"/>
            </a:stretch>
          </a:blipFill>
        </p:spPr>
      </p:sp>
      <p:sp>
        <p:nvSpPr>
          <p:cNvPr id="5" name="Freeform 5"/>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4"/>
            <a:stretch>
              <a:fillRect/>
            </a:stretch>
          </a:blipFill>
        </p:spPr>
      </p:sp>
      <p:sp>
        <p:nvSpPr>
          <p:cNvPr id="6" name="Freeform 6"/>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5"/>
            <a:stretch>
              <a:fillRect/>
            </a:stretch>
          </a:blipFill>
        </p:spPr>
      </p:sp>
      <p:sp>
        <p:nvSpPr>
          <p:cNvPr id="10" name="TextBox 10"/>
          <p:cNvSpPr txBox="1"/>
          <p:nvPr/>
        </p:nvSpPr>
        <p:spPr>
          <a:xfrm>
            <a:off x="1610513" y="2820942"/>
            <a:ext cx="7732242" cy="3077766"/>
          </a:xfrm>
          <a:prstGeom prst="rect">
            <a:avLst/>
          </a:prstGeom>
        </p:spPr>
        <p:txBody>
          <a:bodyPr lIns="0" tIns="0" rIns="0" bIns="0" rtlCol="0" anchor="t">
            <a:spAutoFit/>
          </a:bodyPr>
          <a:lstStyle/>
          <a:p>
            <a:pPr algn="ctr">
              <a:lnSpc>
                <a:spcPts val="3951"/>
              </a:lnSpc>
              <a:spcBef>
                <a:spcPct val="0"/>
              </a:spcBef>
            </a:pPr>
            <a:r>
              <a:rPr lang="en-US" altLang="zh-CN" sz="3200" dirty="0"/>
              <a:t>By providing a user-friendly application that tracks live and historical air-quality data indexed via suburb, our citizens move forth with the knowledge to make impactful and informed decisions for their safety in regards to the air they breathe.</a:t>
            </a:r>
            <a:endParaRPr lang="en-US" sz="2822" dirty="0">
              <a:solidFill>
                <a:srgbClr val="000000"/>
              </a:solidFill>
              <a:latin typeface="One Little Font"/>
              <a:ea typeface="One Little Font"/>
              <a:cs typeface="One Little Font"/>
              <a:sym typeface="One Little Font"/>
            </a:endParaRPr>
          </a:p>
        </p:txBody>
      </p:sp>
      <p:pic>
        <p:nvPicPr>
          <p:cNvPr id="15" name="图片 14">
            <a:extLst>
              <a:ext uri="{FF2B5EF4-FFF2-40B4-BE49-F238E27FC236}">
                <a16:creationId xmlns:a16="http://schemas.microsoft.com/office/drawing/2014/main" id="{F535FB9E-ACCE-1B07-ADF3-B41CF526E2D9}"/>
              </a:ext>
            </a:extLst>
          </p:cNvPr>
          <p:cNvPicPr>
            <a:picLocks noChangeAspect="1"/>
          </p:cNvPicPr>
          <p:nvPr/>
        </p:nvPicPr>
        <p:blipFill>
          <a:blip r:embed="rId6"/>
          <a:stretch>
            <a:fillRect/>
          </a:stretch>
        </p:blipFill>
        <p:spPr>
          <a:xfrm>
            <a:off x="11582400" y="1141471"/>
            <a:ext cx="3936625" cy="8494128"/>
          </a:xfrm>
          <a:prstGeom prst="rect">
            <a:avLst/>
          </a:prstGeom>
        </p:spPr>
      </p:pic>
    </p:spTree>
    <p:extLst>
      <p:ext uri="{BB962C8B-B14F-4D97-AF65-F5344CB8AC3E}">
        <p14:creationId xmlns:p14="http://schemas.microsoft.com/office/powerpoint/2010/main" val="688094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777" b="-4777"/>
            </a:stretch>
          </a:blipFill>
        </p:spPr>
      </p:sp>
      <p:sp>
        <p:nvSpPr>
          <p:cNvPr id="3" name="TextBox 3"/>
          <p:cNvSpPr txBox="1"/>
          <p:nvPr/>
        </p:nvSpPr>
        <p:spPr>
          <a:xfrm>
            <a:off x="2682203" y="1209675"/>
            <a:ext cx="5588863" cy="884858"/>
          </a:xfrm>
          <a:prstGeom prst="rect">
            <a:avLst/>
          </a:prstGeom>
        </p:spPr>
        <p:txBody>
          <a:bodyPr lIns="0" tIns="0" rIns="0" bIns="0" rtlCol="0" anchor="t">
            <a:spAutoFit/>
          </a:bodyPr>
          <a:lstStyle/>
          <a:p>
            <a:pPr marL="0" lvl="0" indent="0" algn="ctr">
              <a:lnSpc>
                <a:spcPts val="6937"/>
              </a:lnSpc>
              <a:spcBef>
                <a:spcPct val="0"/>
              </a:spcBef>
            </a:pPr>
            <a:r>
              <a:rPr lang="en-US" altLang="zh-CN" sz="7459" u="none" strike="noStrike" dirty="0">
                <a:solidFill>
                  <a:srgbClr val="257167"/>
                </a:solidFill>
                <a:latin typeface="Lilita One"/>
                <a:ea typeface="Lilita One"/>
                <a:cs typeface="Lilita One"/>
                <a:sym typeface="Lilita One"/>
              </a:rPr>
              <a:t>Also</a:t>
            </a:r>
            <a:endParaRPr lang="en-US" sz="7459" u="none" strike="noStrike" dirty="0">
              <a:solidFill>
                <a:srgbClr val="257167"/>
              </a:solidFill>
              <a:latin typeface="Lilita One"/>
              <a:ea typeface="Lilita One"/>
              <a:cs typeface="Lilita One"/>
              <a:sym typeface="Lilita One"/>
            </a:endParaRPr>
          </a:p>
        </p:txBody>
      </p:sp>
      <p:sp>
        <p:nvSpPr>
          <p:cNvPr id="4" name="Freeform 4"/>
          <p:cNvSpPr/>
          <p:nvPr/>
        </p:nvSpPr>
        <p:spPr>
          <a:xfrm>
            <a:off x="-330457" y="7951813"/>
            <a:ext cx="19175494" cy="4670374"/>
          </a:xfrm>
          <a:custGeom>
            <a:avLst/>
            <a:gdLst/>
            <a:ahLst/>
            <a:cxnLst/>
            <a:rect l="l" t="t" r="r" b="b"/>
            <a:pathLst>
              <a:path w="19175494" h="4670374">
                <a:moveTo>
                  <a:pt x="0" y="0"/>
                </a:moveTo>
                <a:lnTo>
                  <a:pt x="19175494" y="0"/>
                </a:lnTo>
                <a:lnTo>
                  <a:pt x="19175494" y="4670374"/>
                </a:lnTo>
                <a:lnTo>
                  <a:pt x="0" y="4670374"/>
                </a:lnTo>
                <a:lnTo>
                  <a:pt x="0" y="0"/>
                </a:lnTo>
                <a:close/>
              </a:path>
            </a:pathLst>
          </a:custGeom>
          <a:blipFill>
            <a:blip r:embed="rId3"/>
            <a:stretch>
              <a:fillRect l="-29038"/>
            </a:stretch>
          </a:blipFill>
        </p:spPr>
      </p:sp>
      <p:sp>
        <p:nvSpPr>
          <p:cNvPr id="5" name="Freeform 5"/>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4"/>
            <a:stretch>
              <a:fillRect/>
            </a:stretch>
          </a:blipFill>
        </p:spPr>
      </p:sp>
      <p:sp>
        <p:nvSpPr>
          <p:cNvPr id="6" name="Freeform 6"/>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5"/>
            <a:stretch>
              <a:fillRect/>
            </a:stretch>
          </a:blipFill>
        </p:spPr>
      </p:sp>
      <p:sp>
        <p:nvSpPr>
          <p:cNvPr id="10" name="TextBox 10"/>
          <p:cNvSpPr txBox="1"/>
          <p:nvPr/>
        </p:nvSpPr>
        <p:spPr>
          <a:xfrm>
            <a:off x="1752600" y="3304208"/>
            <a:ext cx="7732242" cy="2564805"/>
          </a:xfrm>
          <a:prstGeom prst="rect">
            <a:avLst/>
          </a:prstGeom>
        </p:spPr>
        <p:txBody>
          <a:bodyPr lIns="0" tIns="0" rIns="0" bIns="0" rtlCol="0" anchor="t">
            <a:spAutoFit/>
          </a:bodyPr>
          <a:lstStyle/>
          <a:p>
            <a:pPr algn="ctr">
              <a:lnSpc>
                <a:spcPts val="3951"/>
              </a:lnSpc>
              <a:spcBef>
                <a:spcPct val="0"/>
              </a:spcBef>
            </a:pPr>
            <a:r>
              <a:rPr lang="en-US" altLang="zh-CN" sz="3200" dirty="0"/>
              <a:t>By looking up a suburb they are thinking of visiting before making the journey, they can see trends in the levels of different molecules that make up our air as well as a general "Good or Bad" indicator.</a:t>
            </a:r>
            <a:endParaRPr lang="en-US" sz="2822" dirty="0">
              <a:solidFill>
                <a:srgbClr val="000000"/>
              </a:solidFill>
              <a:latin typeface="One Little Font"/>
              <a:ea typeface="One Little Font"/>
              <a:cs typeface="One Little Font"/>
              <a:sym typeface="One Little Font"/>
            </a:endParaRPr>
          </a:p>
        </p:txBody>
      </p:sp>
      <p:pic>
        <p:nvPicPr>
          <p:cNvPr id="14" name="图片 13">
            <a:extLst>
              <a:ext uri="{FF2B5EF4-FFF2-40B4-BE49-F238E27FC236}">
                <a16:creationId xmlns:a16="http://schemas.microsoft.com/office/drawing/2014/main" id="{324D8FD3-B9EA-FC22-8D9A-386370A22CA4}"/>
              </a:ext>
            </a:extLst>
          </p:cNvPr>
          <p:cNvPicPr>
            <a:picLocks noChangeAspect="1"/>
          </p:cNvPicPr>
          <p:nvPr/>
        </p:nvPicPr>
        <p:blipFill>
          <a:blip r:embed="rId6"/>
          <a:stretch>
            <a:fillRect/>
          </a:stretch>
        </p:blipFill>
        <p:spPr>
          <a:xfrm>
            <a:off x="10414601" y="432103"/>
            <a:ext cx="4593801" cy="9937923"/>
          </a:xfrm>
          <a:prstGeom prst="rect">
            <a:avLst/>
          </a:prstGeom>
        </p:spPr>
      </p:pic>
    </p:spTree>
    <p:extLst>
      <p:ext uri="{BB962C8B-B14F-4D97-AF65-F5344CB8AC3E}">
        <p14:creationId xmlns:p14="http://schemas.microsoft.com/office/powerpoint/2010/main" val="1877942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248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777" b="-4777"/>
            </a:stretch>
          </a:blipFill>
        </p:spPr>
      </p:sp>
      <p:sp>
        <p:nvSpPr>
          <p:cNvPr id="3" name="TextBox 3"/>
          <p:cNvSpPr txBox="1"/>
          <p:nvPr/>
        </p:nvSpPr>
        <p:spPr>
          <a:xfrm>
            <a:off x="6165924" y="1031003"/>
            <a:ext cx="5956151" cy="884858"/>
          </a:xfrm>
          <a:prstGeom prst="rect">
            <a:avLst/>
          </a:prstGeom>
        </p:spPr>
        <p:txBody>
          <a:bodyPr lIns="0" tIns="0" rIns="0" bIns="0" rtlCol="0" anchor="t">
            <a:spAutoFit/>
          </a:bodyPr>
          <a:lstStyle/>
          <a:p>
            <a:pPr marL="0" lvl="0" indent="0" algn="ctr">
              <a:lnSpc>
                <a:spcPts val="6937"/>
              </a:lnSpc>
              <a:spcBef>
                <a:spcPct val="0"/>
              </a:spcBef>
            </a:pPr>
            <a:r>
              <a:rPr lang="en-US" altLang="zh-CN" sz="7459" u="none" strike="noStrike" dirty="0">
                <a:solidFill>
                  <a:srgbClr val="257167"/>
                </a:solidFill>
                <a:latin typeface="Lilita One"/>
                <a:ea typeface="Lilita One"/>
                <a:cs typeface="Lilita One"/>
                <a:sym typeface="Lilita One"/>
              </a:rPr>
              <a:t>You can</a:t>
            </a:r>
            <a:endParaRPr lang="en-US" sz="7459" u="none" strike="noStrike" dirty="0">
              <a:solidFill>
                <a:srgbClr val="257167"/>
              </a:solidFill>
              <a:latin typeface="Lilita One"/>
              <a:ea typeface="Lilita One"/>
              <a:cs typeface="Lilita One"/>
              <a:sym typeface="Lilita One"/>
            </a:endParaRPr>
          </a:p>
        </p:txBody>
      </p:sp>
      <p:sp>
        <p:nvSpPr>
          <p:cNvPr id="4" name="Freeform 4"/>
          <p:cNvSpPr/>
          <p:nvPr/>
        </p:nvSpPr>
        <p:spPr>
          <a:xfrm>
            <a:off x="2086514" y="6199721"/>
            <a:ext cx="17295702" cy="10886590"/>
          </a:xfrm>
          <a:custGeom>
            <a:avLst/>
            <a:gdLst/>
            <a:ahLst/>
            <a:cxnLst/>
            <a:rect l="l" t="t" r="r" b="b"/>
            <a:pathLst>
              <a:path w="17295702" h="10886590">
                <a:moveTo>
                  <a:pt x="0" y="0"/>
                </a:moveTo>
                <a:lnTo>
                  <a:pt x="17295702" y="0"/>
                </a:lnTo>
                <a:lnTo>
                  <a:pt x="17295702" y="10886589"/>
                </a:lnTo>
                <a:lnTo>
                  <a:pt x="0" y="10886589"/>
                </a:lnTo>
                <a:lnTo>
                  <a:pt x="0" y="0"/>
                </a:lnTo>
                <a:close/>
              </a:path>
            </a:pathLst>
          </a:custGeom>
          <a:blipFill>
            <a:blip r:embed="rId3"/>
            <a:stretch>
              <a:fillRect/>
            </a:stretch>
          </a:blipFill>
        </p:spPr>
      </p:sp>
      <p:sp>
        <p:nvSpPr>
          <p:cNvPr id="5" name="Freeform 5"/>
          <p:cNvSpPr/>
          <p:nvPr/>
        </p:nvSpPr>
        <p:spPr>
          <a:xfrm>
            <a:off x="14732590" y="-830581"/>
            <a:ext cx="5051575" cy="8543891"/>
          </a:xfrm>
          <a:custGeom>
            <a:avLst/>
            <a:gdLst/>
            <a:ahLst/>
            <a:cxnLst/>
            <a:rect l="l" t="t" r="r" b="b"/>
            <a:pathLst>
              <a:path w="5051575" h="8543891">
                <a:moveTo>
                  <a:pt x="0" y="0"/>
                </a:moveTo>
                <a:lnTo>
                  <a:pt x="5051576" y="0"/>
                </a:lnTo>
                <a:lnTo>
                  <a:pt x="5051576" y="8543891"/>
                </a:lnTo>
                <a:lnTo>
                  <a:pt x="0" y="8543891"/>
                </a:lnTo>
                <a:lnTo>
                  <a:pt x="0" y="0"/>
                </a:lnTo>
                <a:close/>
              </a:path>
            </a:pathLst>
          </a:custGeom>
          <a:blipFill>
            <a:blip r:embed="rId4"/>
            <a:stretch>
              <a:fillRect/>
            </a:stretch>
          </a:blipFill>
        </p:spPr>
      </p:sp>
      <p:sp>
        <p:nvSpPr>
          <p:cNvPr id="13" name="TextBox 13"/>
          <p:cNvSpPr txBox="1"/>
          <p:nvPr/>
        </p:nvSpPr>
        <p:spPr>
          <a:xfrm>
            <a:off x="2771174" y="4231567"/>
            <a:ext cx="7271759" cy="2103140"/>
          </a:xfrm>
          <a:prstGeom prst="rect">
            <a:avLst/>
          </a:prstGeom>
        </p:spPr>
        <p:txBody>
          <a:bodyPr wrap="square" lIns="0" tIns="0" rIns="0" bIns="0" rtlCol="0" anchor="t">
            <a:spAutoFit/>
          </a:bodyPr>
          <a:lstStyle/>
          <a:p>
            <a:pPr marL="0" lvl="0" indent="0" algn="l">
              <a:lnSpc>
                <a:spcPts val="4067"/>
              </a:lnSpc>
              <a:spcBef>
                <a:spcPct val="0"/>
              </a:spcBef>
            </a:pPr>
            <a:r>
              <a:rPr lang="en-US" altLang="zh-CN" sz="3200" dirty="0"/>
              <a:t>To further aid the user, we individualized it to each citizen remember the suburbs they frequent so that they can access the most relevant information to them the quickest.</a:t>
            </a:r>
            <a:endParaRPr lang="en-US" sz="2905" u="none" strike="noStrike" dirty="0">
              <a:solidFill>
                <a:srgbClr val="000000"/>
              </a:solidFill>
              <a:latin typeface="One Little Font"/>
              <a:ea typeface="One Little Font"/>
              <a:cs typeface="One Little Font"/>
              <a:sym typeface="One Little Font"/>
            </a:endParaRPr>
          </a:p>
        </p:txBody>
      </p:sp>
      <p:sp>
        <p:nvSpPr>
          <p:cNvPr id="14" name="Freeform 14"/>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5"/>
            <a:stretch>
              <a:fillRect/>
            </a:stretch>
          </a:blipFill>
        </p:spPr>
      </p:sp>
      <p:sp>
        <p:nvSpPr>
          <p:cNvPr id="15" name="Freeform 15"/>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6"/>
            <a:stretch>
              <a:fillRect/>
            </a:stretch>
          </a:blipFill>
        </p:spPr>
      </p:sp>
      <p:pic>
        <p:nvPicPr>
          <p:cNvPr id="19" name="图片 18">
            <a:extLst>
              <a:ext uri="{FF2B5EF4-FFF2-40B4-BE49-F238E27FC236}">
                <a16:creationId xmlns:a16="http://schemas.microsoft.com/office/drawing/2014/main" id="{926E493E-7C4E-4C5E-CEAB-99B81D72A80A}"/>
              </a:ext>
            </a:extLst>
          </p:cNvPr>
          <p:cNvPicPr>
            <a:picLocks noChangeAspect="1"/>
          </p:cNvPicPr>
          <p:nvPr/>
        </p:nvPicPr>
        <p:blipFill>
          <a:blip r:embed="rId7"/>
          <a:stretch>
            <a:fillRect/>
          </a:stretch>
        </p:blipFill>
        <p:spPr>
          <a:xfrm>
            <a:off x="11734829" y="1473432"/>
            <a:ext cx="4010886" cy="88562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4777" b="-4777"/>
            </a:stretch>
          </a:blipFill>
        </p:spPr>
      </p:sp>
      <p:sp>
        <p:nvSpPr>
          <p:cNvPr id="3" name="Freeform 3"/>
          <p:cNvSpPr/>
          <p:nvPr/>
        </p:nvSpPr>
        <p:spPr>
          <a:xfrm>
            <a:off x="-268992" y="4128100"/>
            <a:ext cx="19184045" cy="9314518"/>
          </a:xfrm>
          <a:custGeom>
            <a:avLst/>
            <a:gdLst/>
            <a:ahLst/>
            <a:cxnLst/>
            <a:rect l="l" t="t" r="r" b="b"/>
            <a:pathLst>
              <a:path w="19184045" h="9314518">
                <a:moveTo>
                  <a:pt x="0" y="0"/>
                </a:moveTo>
                <a:lnTo>
                  <a:pt x="19184046" y="0"/>
                </a:lnTo>
                <a:lnTo>
                  <a:pt x="19184046" y="9314518"/>
                </a:lnTo>
                <a:lnTo>
                  <a:pt x="0" y="9314518"/>
                </a:lnTo>
                <a:lnTo>
                  <a:pt x="0" y="0"/>
                </a:lnTo>
                <a:close/>
              </a:path>
            </a:pathLst>
          </a:custGeom>
          <a:blipFill>
            <a:blip r:embed="rId3"/>
            <a:stretch>
              <a:fillRect/>
            </a:stretch>
          </a:blipFill>
        </p:spPr>
      </p:sp>
      <p:sp>
        <p:nvSpPr>
          <p:cNvPr id="7" name="Freeform 7"/>
          <p:cNvSpPr/>
          <p:nvPr/>
        </p:nvSpPr>
        <p:spPr>
          <a:xfrm>
            <a:off x="-1297277" y="7868787"/>
            <a:ext cx="16081668" cy="3645178"/>
          </a:xfrm>
          <a:custGeom>
            <a:avLst/>
            <a:gdLst/>
            <a:ahLst/>
            <a:cxnLst/>
            <a:rect l="l" t="t" r="r" b="b"/>
            <a:pathLst>
              <a:path w="16081668" h="3645178">
                <a:moveTo>
                  <a:pt x="0" y="0"/>
                </a:moveTo>
                <a:lnTo>
                  <a:pt x="16081668" y="0"/>
                </a:lnTo>
                <a:lnTo>
                  <a:pt x="16081668" y="3645179"/>
                </a:lnTo>
                <a:lnTo>
                  <a:pt x="0" y="3645179"/>
                </a:lnTo>
                <a:lnTo>
                  <a:pt x="0" y="0"/>
                </a:lnTo>
                <a:close/>
              </a:path>
            </a:pathLst>
          </a:custGeom>
          <a:blipFill>
            <a:blip r:embed="rId4"/>
            <a:stretch>
              <a:fillRect/>
            </a:stretch>
          </a:blipFill>
        </p:spPr>
      </p:sp>
      <p:sp>
        <p:nvSpPr>
          <p:cNvPr id="8" name="Freeform 8"/>
          <p:cNvSpPr/>
          <p:nvPr/>
        </p:nvSpPr>
        <p:spPr>
          <a:xfrm>
            <a:off x="14142221" y="8278631"/>
            <a:ext cx="4593801" cy="2383034"/>
          </a:xfrm>
          <a:custGeom>
            <a:avLst/>
            <a:gdLst/>
            <a:ahLst/>
            <a:cxnLst/>
            <a:rect l="l" t="t" r="r" b="b"/>
            <a:pathLst>
              <a:path w="4593801" h="2383034">
                <a:moveTo>
                  <a:pt x="0" y="0"/>
                </a:moveTo>
                <a:lnTo>
                  <a:pt x="4593802" y="0"/>
                </a:lnTo>
                <a:lnTo>
                  <a:pt x="4593802" y="2383034"/>
                </a:lnTo>
                <a:lnTo>
                  <a:pt x="0" y="2383034"/>
                </a:lnTo>
                <a:lnTo>
                  <a:pt x="0" y="0"/>
                </a:lnTo>
                <a:close/>
              </a:path>
            </a:pathLst>
          </a:custGeom>
          <a:blipFill>
            <a:blip r:embed="rId5"/>
            <a:stretch>
              <a:fillRect/>
            </a:stretch>
          </a:blipFill>
        </p:spPr>
      </p:sp>
      <p:sp>
        <p:nvSpPr>
          <p:cNvPr id="12" name="TextBox 12"/>
          <p:cNvSpPr txBox="1"/>
          <p:nvPr/>
        </p:nvSpPr>
        <p:spPr>
          <a:xfrm>
            <a:off x="5849535" y="1209675"/>
            <a:ext cx="6588931" cy="884858"/>
          </a:xfrm>
          <a:prstGeom prst="rect">
            <a:avLst/>
          </a:prstGeom>
        </p:spPr>
        <p:txBody>
          <a:bodyPr lIns="0" tIns="0" rIns="0" bIns="0" rtlCol="0" anchor="t">
            <a:spAutoFit/>
          </a:bodyPr>
          <a:lstStyle/>
          <a:p>
            <a:pPr marL="0" lvl="0" indent="0" algn="ctr">
              <a:lnSpc>
                <a:spcPts val="6937"/>
              </a:lnSpc>
              <a:spcBef>
                <a:spcPct val="0"/>
              </a:spcBef>
            </a:pPr>
            <a:r>
              <a:rPr lang="en-US" altLang="zh-CN" sz="7459" u="none" strike="noStrike" dirty="0">
                <a:solidFill>
                  <a:srgbClr val="257167"/>
                </a:solidFill>
                <a:latin typeface="Lilita One"/>
                <a:ea typeface="Lilita One"/>
                <a:cs typeface="Lilita One"/>
                <a:sym typeface="Lilita One"/>
              </a:rPr>
              <a:t>Explore Our app</a:t>
            </a:r>
            <a:endParaRPr lang="en-US" sz="7459" u="none" strike="noStrike" dirty="0">
              <a:solidFill>
                <a:srgbClr val="257167"/>
              </a:solidFill>
              <a:latin typeface="Lilita One"/>
              <a:ea typeface="Lilita One"/>
              <a:cs typeface="Lilita One"/>
              <a:sym typeface="Lilita One"/>
            </a:endParaRPr>
          </a:p>
        </p:txBody>
      </p:sp>
      <p:pic>
        <p:nvPicPr>
          <p:cNvPr id="16" name="图片 15">
            <a:extLst>
              <a:ext uri="{FF2B5EF4-FFF2-40B4-BE49-F238E27FC236}">
                <a16:creationId xmlns:a16="http://schemas.microsoft.com/office/drawing/2014/main" id="{8B465F5C-962F-BAAF-82E0-35A170287A5A}"/>
              </a:ext>
            </a:extLst>
          </p:cNvPr>
          <p:cNvPicPr>
            <a:picLocks noChangeAspect="1"/>
          </p:cNvPicPr>
          <p:nvPr/>
        </p:nvPicPr>
        <p:blipFill>
          <a:blip r:embed="rId6"/>
          <a:stretch>
            <a:fillRect/>
          </a:stretch>
        </p:blipFill>
        <p:spPr>
          <a:xfrm>
            <a:off x="968098" y="2781300"/>
            <a:ext cx="4572000" cy="5236175"/>
          </a:xfrm>
          <a:prstGeom prst="rect">
            <a:avLst/>
          </a:prstGeom>
        </p:spPr>
      </p:pic>
      <p:pic>
        <p:nvPicPr>
          <p:cNvPr id="18" name="图片 17">
            <a:extLst>
              <a:ext uri="{FF2B5EF4-FFF2-40B4-BE49-F238E27FC236}">
                <a16:creationId xmlns:a16="http://schemas.microsoft.com/office/drawing/2014/main" id="{2191BCC6-66BD-E386-8102-E112EA637EF9}"/>
              </a:ext>
            </a:extLst>
          </p:cNvPr>
          <p:cNvPicPr>
            <a:picLocks noChangeAspect="1"/>
          </p:cNvPicPr>
          <p:nvPr/>
        </p:nvPicPr>
        <p:blipFill>
          <a:blip r:embed="rId7"/>
          <a:stretch>
            <a:fillRect/>
          </a:stretch>
        </p:blipFill>
        <p:spPr>
          <a:xfrm>
            <a:off x="6333583" y="3619500"/>
            <a:ext cx="5620834" cy="3923082"/>
          </a:xfrm>
          <a:prstGeom prst="rect">
            <a:avLst/>
          </a:prstGeom>
        </p:spPr>
      </p:pic>
      <p:pic>
        <p:nvPicPr>
          <p:cNvPr id="22" name="图片 21">
            <a:extLst>
              <a:ext uri="{FF2B5EF4-FFF2-40B4-BE49-F238E27FC236}">
                <a16:creationId xmlns:a16="http://schemas.microsoft.com/office/drawing/2014/main" id="{87444890-0A7B-6808-DEF1-E4E1CFAE156C}"/>
              </a:ext>
            </a:extLst>
          </p:cNvPr>
          <p:cNvPicPr>
            <a:picLocks noChangeAspect="1"/>
          </p:cNvPicPr>
          <p:nvPr/>
        </p:nvPicPr>
        <p:blipFill>
          <a:blip r:embed="rId8"/>
          <a:stretch>
            <a:fillRect/>
          </a:stretch>
        </p:blipFill>
        <p:spPr>
          <a:xfrm>
            <a:off x="12976439" y="2815467"/>
            <a:ext cx="4314530" cy="50533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465</Words>
  <Application>Microsoft Office PowerPoint</Application>
  <PresentationFormat>自定义</PresentationFormat>
  <Paragraphs>41</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Lilita One</vt:lpstr>
      <vt:lpstr>One Little Font</vt:lpstr>
      <vt:lpstr>Tahoma</vt:lpstr>
      <vt:lpstr>Cambria Math</vt:lpstr>
      <vt:lpstr>Arial</vt:lpstr>
      <vt:lpstr>Calibri</vt:lpstr>
      <vt:lpstr>Microsoft JhengHei UI</vt:lpstr>
      <vt:lpstr>Yu Gothic UI Semibold</vt:lpstr>
      <vt:lpstr>One Little Font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Cute Group Project Presentation</dc:title>
  <cp:lastModifiedBy>泽川 刘</cp:lastModifiedBy>
  <cp:revision>2</cp:revision>
  <dcterms:created xsi:type="dcterms:W3CDTF">2006-08-16T00:00:00Z</dcterms:created>
  <dcterms:modified xsi:type="dcterms:W3CDTF">2024-10-18T06:49:57Z</dcterms:modified>
  <dc:identifier>DAGT5fMdDxk</dc:identifier>
</cp:coreProperties>
</file>